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316" r:id="rId3"/>
    <p:sldId id="323" r:id="rId4"/>
    <p:sldId id="317" r:id="rId5"/>
    <p:sldId id="318" r:id="rId6"/>
    <p:sldId id="319" r:id="rId7"/>
    <p:sldId id="272" r:id="rId8"/>
    <p:sldId id="295" r:id="rId9"/>
    <p:sldId id="308" r:id="rId10"/>
    <p:sldId id="273" r:id="rId11"/>
    <p:sldId id="320" r:id="rId12"/>
    <p:sldId id="322" r:id="rId13"/>
    <p:sldId id="270" r:id="rId14"/>
    <p:sldId id="258" r:id="rId15"/>
    <p:sldId id="259" r:id="rId16"/>
    <p:sldId id="293" r:id="rId17"/>
    <p:sldId id="274" r:id="rId18"/>
    <p:sldId id="321" r:id="rId19"/>
    <p:sldId id="263" r:id="rId20"/>
    <p:sldId id="264" r:id="rId21"/>
    <p:sldId id="265" r:id="rId22"/>
    <p:sldId id="266" r:id="rId23"/>
    <p:sldId id="267" r:id="rId24"/>
    <p:sldId id="268" r:id="rId25"/>
    <p:sldId id="275" r:id="rId26"/>
    <p:sldId id="324" r:id="rId27"/>
    <p:sldId id="326" r:id="rId28"/>
    <p:sldId id="325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15" r:id="rId44"/>
  </p:sldIdLst>
  <p:sldSz cx="12192000" cy="6858000"/>
  <p:notesSz cx="6858000" cy="9144000"/>
  <p:embeddedFontLs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원준 탁" initials="원탁" lastIdx="1" clrIdx="0">
    <p:extLst>
      <p:ext uri="{19B8F6BF-5375-455C-9EA6-DF929625EA0E}">
        <p15:presenceInfo xmlns:p15="http://schemas.microsoft.com/office/powerpoint/2012/main" userId="79aa33f14ffa4a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FC000"/>
    <a:srgbClr val="595959"/>
    <a:srgbClr val="767171"/>
    <a:srgbClr val="262626"/>
    <a:srgbClr val="7F7F7F"/>
    <a:srgbClr val="C87676"/>
    <a:srgbClr val="404040"/>
    <a:srgbClr val="AFABAB"/>
    <a:srgbClr val="92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70" d="100"/>
          <a:sy n="70" d="100"/>
        </p:scale>
        <p:origin x="6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CA3E8-6610-4232-941A-0E66D5CD0711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8F9EA-2FDF-4275-A944-D56923C6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79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73786-9E7D-4869-8A17-021FB1EDC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B77EB8-B2E7-4C86-9806-4C4D61547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CF0E3B-587D-41BC-93F9-C70598BC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411387-A712-4594-9F92-0EE92AE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81CAC-5803-4FC8-A9C3-DE975486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3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0F1E6-44EE-4D15-BDC8-9C7DC2FF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1A5D4-E5B2-4040-8175-E24BEBF50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B7C22-A3DA-4901-9726-5E4A7C4B3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3B6F9-0FA4-485E-9909-37B3B849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74211-97A3-4318-85C4-05015551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664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367D58-A918-4294-9A7A-27614137D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F4032E-982A-47AE-B177-DC5026A63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5A3B6-B948-4359-AD4A-000C9FE5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DCD8C-3644-481C-AD4C-DF3760D0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5659D6-DB5E-4C41-850F-510D705E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23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39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072A0-FE8F-48C3-8E57-B1DFB950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389C43-A701-48F6-8DB8-D12247F9D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6FBF2-D7F5-4B4F-A898-26BA5785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59FDD-305E-427E-9455-6C3A1206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4659EC-C9FD-4607-944A-8928E183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09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1B917-91F1-4C7B-AD80-1FB584A25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3BD42-9E6F-4052-B1BD-3981B7448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F1F16-95FD-46B0-916D-BEA4506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EE57B-4D6D-4D7F-8F24-D3F5B856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921E63-E28A-4814-A86C-015D9F67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14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C2747-7EA4-4245-A965-3BB8BB47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4B8A0-C8C2-4BBE-84E6-A2183F68B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DC916D-7DD3-4E21-8869-30F02ECF3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0BC0B6-5371-4663-8C1A-EB3384E1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56CD98-46D8-428D-B0B1-A5835850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5A4423-13DE-4BF7-AD50-73EC5F74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18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30662-B1D0-41CC-B32B-ACFAE549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C727C6-FB38-4BB9-819A-9D826651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2B0059-BF24-4359-BB60-30C9991B4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9DEC54-77E2-4B23-B1A7-5823DBF4E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DD7370-DA8A-4575-8049-B98E42F6A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DF3DBB-C261-41A4-AF3E-804E6925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3B70F5-6D88-4299-8988-34BF1EC2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41350D-248B-4F96-B962-924642F9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9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8552B-906F-4F24-8CF3-EC9243C3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BAE472-3E1A-448B-B56A-D087FD36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088938-2E52-41DF-8A3A-5FABD37F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69EEF1-B797-4DD8-BC22-B514A792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9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54AD47-CF33-4EBC-A5ED-20EC7BF6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1256BE-F025-4289-8233-058F9A93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69D93F-9AB7-40BC-B671-CB80F394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2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0A137-3E1A-4F54-9D0D-93B0597C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FB2D9D-C0C0-41C6-B755-D683705E4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282F84-7726-4A40-881E-362308360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91D3C-4080-42FC-9644-4CED419C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1A4AA-3ABD-4103-8003-32D50F3C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302B7A-3731-4CE7-ADE8-675273B3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93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2B35B-DA16-4EBB-8789-D5B7C67D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BC0AE0-50A6-4548-A94D-FDC746627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301C4-0995-4C9F-8608-8F191ED52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5BA25-D86B-417E-B233-96FBD23B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E4D3B7-A446-46D2-88E9-610300BE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094268-0E8B-42A3-85B7-4239E328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64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E2D368-B9CE-4F63-A411-E3583B75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764182-A488-4323-8367-7F5B5D49D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A5262-624A-41A9-8150-D2B05A43D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15217-1B5B-4485-96A9-DCA97CD9115A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69B0-201C-4772-A6C2-8E5BBB873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9C74F-6156-4246-BECF-D50FF348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A6E52-43B5-4E04-A009-4C790ABA2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35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7237DFC-8DA3-44A2-9A27-9B54B9948DA8}"/>
              </a:ext>
            </a:extLst>
          </p:cNvPr>
          <p:cNvSpPr/>
          <p:nvPr/>
        </p:nvSpPr>
        <p:spPr>
          <a:xfrm>
            <a:off x="894080" y="944880"/>
            <a:ext cx="6532880" cy="169672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5795B-853D-42A5-9120-53DDD59EEFEA}"/>
              </a:ext>
            </a:extLst>
          </p:cNvPr>
          <p:cNvSpPr txBox="1"/>
          <p:nvPr/>
        </p:nvSpPr>
        <p:spPr>
          <a:xfrm>
            <a:off x="1463040" y="1188720"/>
            <a:ext cx="5394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595959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결혼정보업체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7FD94E-2086-4C68-8232-15F9B02440D0}"/>
              </a:ext>
            </a:extLst>
          </p:cNvPr>
          <p:cNvGrpSpPr/>
          <p:nvPr/>
        </p:nvGrpSpPr>
        <p:grpSpPr>
          <a:xfrm>
            <a:off x="8686800" y="5039360"/>
            <a:ext cx="3230880" cy="1478280"/>
            <a:chOff x="8686800" y="5039360"/>
            <a:chExt cx="3230880" cy="14782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F075E9E-BC03-4F6D-8586-C0451EE3548E}"/>
                </a:ext>
              </a:extLst>
            </p:cNvPr>
            <p:cNvSpPr/>
            <p:nvPr/>
          </p:nvSpPr>
          <p:spPr>
            <a:xfrm>
              <a:off x="8686800" y="5039360"/>
              <a:ext cx="3230880" cy="147828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9DF415-612B-4B50-9D4D-629C218FB947}"/>
                </a:ext>
              </a:extLst>
            </p:cNvPr>
            <p:cNvSpPr txBox="1"/>
            <p:nvPr/>
          </p:nvSpPr>
          <p:spPr>
            <a:xfrm>
              <a:off x="9276080" y="5071090"/>
              <a:ext cx="205232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엄마의편지B" panose="02020600000000000000" pitchFamily="18" charset="-127"/>
                  <a:ea typeface="a엄마의편지B" panose="02020600000000000000" pitchFamily="18" charset="-127"/>
                </a:rPr>
                <a:t>금기륜</a:t>
              </a:r>
              <a:r>
                <a:rPr lang="ko-KR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엄마의편지B" panose="02020600000000000000" pitchFamily="18" charset="-127"/>
                  <a:ea typeface="a엄마의편지B" panose="02020600000000000000" pitchFamily="18" charset="-127"/>
                </a:rPr>
                <a:t> 탁원준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67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AF2710-8654-4299-AE90-2ADC0A6E82DA}"/>
              </a:ext>
            </a:extLst>
          </p:cNvPr>
          <p:cNvGrpSpPr/>
          <p:nvPr/>
        </p:nvGrpSpPr>
        <p:grpSpPr>
          <a:xfrm>
            <a:off x="706057" y="532434"/>
            <a:ext cx="7430946" cy="2896565"/>
            <a:chOff x="706056" y="532435"/>
            <a:chExt cx="8044405" cy="31830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9444A3-EF4B-40BA-8F3D-214A6ECB57C7}"/>
                </a:ext>
              </a:extLst>
            </p:cNvPr>
            <p:cNvSpPr/>
            <p:nvPr/>
          </p:nvSpPr>
          <p:spPr>
            <a:xfrm>
              <a:off x="706056" y="532435"/>
              <a:ext cx="8044405" cy="318303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84B2E4-0705-4A7A-A892-AF2A49029D0F}"/>
                </a:ext>
              </a:extLst>
            </p:cNvPr>
            <p:cNvSpPr/>
            <p:nvPr/>
          </p:nvSpPr>
          <p:spPr>
            <a:xfrm>
              <a:off x="886428" y="683870"/>
              <a:ext cx="7683660" cy="288016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4C36C8-51A3-415C-B6D3-204D988929B5}"/>
                </a:ext>
              </a:extLst>
            </p:cNvPr>
            <p:cNvSpPr txBox="1"/>
            <p:nvPr/>
          </p:nvSpPr>
          <p:spPr>
            <a:xfrm>
              <a:off x="1077401" y="1452933"/>
              <a:ext cx="7315201" cy="1319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dirty="0">
                  <a:solidFill>
                    <a:schemeClr val="bg1"/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논리적설계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8924667-E186-4287-9355-89DF1E36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2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181" y="4052942"/>
            <a:ext cx="3629479" cy="262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7229FB-27F9-464A-9E9A-C058D16A7F13}"/>
              </a:ext>
            </a:extLst>
          </p:cNvPr>
          <p:cNvSpPr txBox="1"/>
          <p:nvPr/>
        </p:nvSpPr>
        <p:spPr>
          <a:xfrm>
            <a:off x="872674" y="3693951"/>
            <a:ext cx="568577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ER</a:t>
            </a: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스키마를 통해 논리적 스키마 생성</a:t>
            </a:r>
            <a:endParaRPr lang="en-US" altLang="ko-KR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단계를 거쳐 </a:t>
            </a:r>
            <a:r>
              <a:rPr lang="en-US" altLang="ko-KR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ER </a:t>
            </a: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스키마를 릴레이션으로 사상</a:t>
            </a:r>
            <a:endParaRPr lang="en-US" altLang="ko-KR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43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1D7E74-CE16-42ED-B091-674EC160493F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8BB1AF2-69F9-4C63-A052-0ACA1B5C408B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06578A0-ABDC-41E3-AFCE-C51340607E88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E527E15-C858-408D-A61D-3D6C1E92F8AF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B91DBE2-AB64-448C-A95D-9999E923FFF4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제목 1">
              <a:extLst>
                <a:ext uri="{FF2B5EF4-FFF2-40B4-BE49-F238E27FC236}">
                  <a16:creationId xmlns:a16="http://schemas.microsoft.com/office/drawing/2014/main" id="{96C7CBB8-BDF3-43A2-BEEF-D756F58E7C7D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논리적 설계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EDDE047-5938-44C1-8DFA-2407E604382B}"/>
              </a:ext>
            </a:extLst>
          </p:cNvPr>
          <p:cNvSpPr txBox="1"/>
          <p:nvPr/>
        </p:nvSpPr>
        <p:spPr>
          <a:xfrm>
            <a:off x="1571198" y="1632388"/>
            <a:ext cx="188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설계 단계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73244-EE81-40D3-B97F-CD2341E531EF}"/>
              </a:ext>
            </a:extLst>
          </p:cNvPr>
          <p:cNvSpPr txBox="1"/>
          <p:nvPr/>
        </p:nvSpPr>
        <p:spPr>
          <a:xfrm>
            <a:off x="1871742" y="2252924"/>
            <a:ext cx="5685778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1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정규 엔티티와 단일 값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식별 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2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약한 엔티티와 단일 값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식별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3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2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진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1 : 1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관계 타입 식별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4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정규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2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진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1 : N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관계 타입 식별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5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정규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2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진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M : N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관계 타입 식별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6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3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진 이상의 관계 타입 식별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7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다치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식별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26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BD2A09D-F593-4709-94ED-1EF4A6BC2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840479"/>
              </p:ext>
            </p:extLst>
          </p:nvPr>
        </p:nvGraphicFramePr>
        <p:xfrm>
          <a:off x="2049977" y="2048728"/>
          <a:ext cx="8112760" cy="370332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{0E3FDE45-AF77-4B5C-9715-49D594BDF05E}</a:tableStyleId>
              </a:tblPr>
              <a:tblGrid>
                <a:gridCol w="8112760">
                  <a:extLst>
                    <a:ext uri="{9D8B030D-6E8A-4147-A177-3AD203B41FA5}">
                      <a16:colId xmlns:a16="http://schemas.microsoft.com/office/drawing/2014/main" val="3194589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신청자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b="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날짜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경로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이름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성별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직업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전과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나이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9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식구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취미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이상형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종교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2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보증업체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사업자번호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신뢰도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85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연봉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외모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학력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재산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3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명칭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회비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66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종류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장소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비용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541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이름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결혼 횟수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이메일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나이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경력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41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( </a:t>
                      </a:r>
                      <a:r>
                        <a:rPr lang="ko-KR" altLang="en-US" sz="1800" u="sng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 번호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커플이름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시작일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31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대표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864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웨딩 업체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평점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컨셉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95121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1B3F248-8FCD-41F2-A70E-A4B9B5F82452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79B2F5-F735-4618-99C1-E5F8D83035E2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24D2729-51CC-477F-803B-A1147535D219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BCF2549-1E89-4DAC-BDB9-B2F5D57385F1}"/>
                  </a:ext>
                </a:extLst>
              </p:cNvPr>
              <p:cNvSpPr/>
              <p:nvPr/>
            </p:nvSpPr>
            <p:spPr>
              <a:xfrm>
                <a:off x="356587" y="54205"/>
                <a:ext cx="4324287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4B01846-48E7-42ED-8FB1-D4080D1EAD1D}"/>
                  </a:ext>
                </a:extLst>
              </p:cNvPr>
              <p:cNvSpPr/>
              <p:nvPr/>
            </p:nvSpPr>
            <p:spPr>
              <a:xfrm>
                <a:off x="457198" y="163047"/>
                <a:ext cx="4505419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4233D36E-7541-4942-A719-34966485773F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449148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알고리즘의 각 단계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D2C756-F75A-4912-9521-AD23E45FD990}"/>
              </a:ext>
            </a:extLst>
          </p:cNvPr>
          <p:cNvSpPr txBox="1"/>
          <p:nvPr/>
        </p:nvSpPr>
        <p:spPr>
          <a:xfrm>
            <a:off x="2049976" y="1403459"/>
            <a:ext cx="657678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1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정규 엔티티와 단일 값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식별 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47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81D6CDE-E2D1-4874-A7D2-272DF6879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2507"/>
              </p:ext>
            </p:extLst>
          </p:nvPr>
        </p:nvGraphicFramePr>
        <p:xfrm>
          <a:off x="2049977" y="2054340"/>
          <a:ext cx="8112760" cy="37084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{0E3FDE45-AF77-4B5C-9715-49D594BDF05E}</a:tableStyleId>
              </a:tblPr>
              <a:tblGrid>
                <a:gridCol w="8112760">
                  <a:extLst>
                    <a:ext uri="{9D8B030D-6E8A-4147-A177-3AD203B41FA5}">
                      <a16:colId xmlns:a16="http://schemas.microsoft.com/office/drawing/2014/main" val="1125358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부모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b="0" u="sng" dirty="0">
                          <a:solidFill>
                            <a:srgbClr val="00B0F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이름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관계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재산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직업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44789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1B3F248-8FCD-41F2-A70E-A4B9B5F82452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79B2F5-F735-4618-99C1-E5F8D83035E2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24D2729-51CC-477F-803B-A1147535D219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BCF2549-1E89-4DAC-BDB9-B2F5D57385F1}"/>
                  </a:ext>
                </a:extLst>
              </p:cNvPr>
              <p:cNvSpPr/>
              <p:nvPr/>
            </p:nvSpPr>
            <p:spPr>
              <a:xfrm>
                <a:off x="356587" y="54205"/>
                <a:ext cx="4324287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4B01846-48E7-42ED-8FB1-D4080D1EAD1D}"/>
                  </a:ext>
                </a:extLst>
              </p:cNvPr>
              <p:cNvSpPr/>
              <p:nvPr/>
            </p:nvSpPr>
            <p:spPr>
              <a:xfrm>
                <a:off x="457198" y="163047"/>
                <a:ext cx="4505419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4233D36E-7541-4942-A719-34966485773F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449148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알고리즘의 각 단계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951517-1232-402C-A4E3-C172DD07C35A}"/>
              </a:ext>
            </a:extLst>
          </p:cNvPr>
          <p:cNvSpPr txBox="1"/>
          <p:nvPr/>
        </p:nvSpPr>
        <p:spPr>
          <a:xfrm>
            <a:off x="2050377" y="1400439"/>
            <a:ext cx="568577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2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약한 엔티티와 단일 값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식별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E3881-3570-4BA8-B8EB-C0A05316BC2D}"/>
              </a:ext>
            </a:extLst>
          </p:cNvPr>
          <p:cNvSpPr txBox="1"/>
          <p:nvPr/>
        </p:nvSpPr>
        <p:spPr>
          <a:xfrm>
            <a:off x="2050377" y="3429000"/>
            <a:ext cx="568577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3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: 2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진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1:1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관계 타입 식별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CD99BA2-7487-4186-819D-A233F999F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80973"/>
              </p:ext>
            </p:extLst>
          </p:nvPr>
        </p:nvGraphicFramePr>
        <p:xfrm>
          <a:off x="2049977" y="4079980"/>
          <a:ext cx="8092046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{0E3FDE45-AF77-4B5C-9715-49D594BDF05E}</a:tableStyleId>
              </a:tblPr>
              <a:tblGrid>
                <a:gridCol w="8092046">
                  <a:extLst>
                    <a:ext uri="{9D8B030D-6E8A-4147-A177-3AD203B41FA5}">
                      <a16:colId xmlns:a16="http://schemas.microsoft.com/office/drawing/2014/main" val="59191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식구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b="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성별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취미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이상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종교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     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   </a:t>
                      </a:r>
                      <a:r>
                        <a:rPr lang="ko-KR" altLang="en-US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파트너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657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71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B79285B-2DB4-4B44-A12A-52A15BF44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343829"/>
              </p:ext>
            </p:extLst>
          </p:nvPr>
        </p:nvGraphicFramePr>
        <p:xfrm>
          <a:off x="1787105" y="2054310"/>
          <a:ext cx="8638503" cy="17526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{0E3FDE45-AF77-4B5C-9715-49D594BDF05E}</a:tableStyleId>
              </a:tblPr>
              <a:tblGrid>
                <a:gridCol w="8638503">
                  <a:extLst>
                    <a:ext uri="{9D8B030D-6E8A-4147-A177-3AD203B41FA5}">
                      <a16:colId xmlns:a16="http://schemas.microsoft.com/office/drawing/2014/main" val="59191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b="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이름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결혼 횟수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이메일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나이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경력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 번호</a:t>
                      </a:r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65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신청자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날짜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경로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이름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성별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전과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나이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추천인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66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식구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취미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이상형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종교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     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   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파트너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보증 업체 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29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담당 부서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종류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장소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비용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5029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BE2DB7-1714-438D-8FB2-C8912646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936247"/>
              </p:ext>
            </p:extLst>
          </p:nvPr>
        </p:nvGraphicFramePr>
        <p:xfrm>
          <a:off x="1787105" y="4780247"/>
          <a:ext cx="8638503" cy="74168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{0E3FDE45-AF77-4B5C-9715-49D594BDF05E}</a:tableStyleId>
              </a:tblPr>
              <a:tblGrid>
                <a:gridCol w="8638503">
                  <a:extLst>
                    <a:ext uri="{9D8B030D-6E8A-4147-A177-3AD203B41FA5}">
                      <a16:colId xmlns:a16="http://schemas.microsoft.com/office/drawing/2014/main" val="59191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리뷰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b="0" u="sng" dirty="0">
                          <a:solidFill>
                            <a:srgbClr val="92D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u="sng" dirty="0">
                          <a:solidFill>
                            <a:srgbClr val="92D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별점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내용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)</a:t>
                      </a:r>
                      <a:endParaRPr lang="ko-KR" altLang="en-US" b="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65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종류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장소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비용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기준 </a:t>
                      </a:r>
                      <a:r>
                        <a:rPr lang="ko-KR" altLang="en-US" dirty="0" err="1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endParaRPr lang="en-US" altLang="ko-KR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41017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58511347-18F4-4DFB-804C-2A06F060608C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D86F89-C4C2-40E4-BA08-15FCC4100121}"/>
                </a:ext>
              </a:extLst>
            </p:cNvPr>
            <p:cNvSpPr/>
            <p:nvPr/>
          </p:nvSpPr>
          <p:spPr>
            <a:xfrm>
              <a:off x="189390" y="417250"/>
              <a:ext cx="11833934" cy="6260976"/>
            </a:xfrm>
            <a:prstGeom prst="rect">
              <a:avLst/>
            </a:prstGeom>
            <a:noFill/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0EB8954-B0D5-4BBE-8C00-AEE48609E0BA}"/>
                </a:ext>
              </a:extLst>
            </p:cNvPr>
            <p:cNvSpPr/>
            <p:nvPr/>
          </p:nvSpPr>
          <p:spPr>
            <a:xfrm>
              <a:off x="356587" y="54205"/>
              <a:ext cx="4324287" cy="9223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0BC7E0-116E-424A-B22C-ACD3BD1D8B64}"/>
                </a:ext>
              </a:extLst>
            </p:cNvPr>
            <p:cNvSpPr/>
            <p:nvPr/>
          </p:nvSpPr>
          <p:spPr>
            <a:xfrm>
              <a:off x="457198" y="163047"/>
              <a:ext cx="4505419" cy="9611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804174ED-CAC6-4274-BD1E-405DDB5BC594}"/>
              </a:ext>
            </a:extLst>
          </p:cNvPr>
          <p:cNvSpPr txBox="1">
            <a:spLocks/>
          </p:cNvSpPr>
          <p:nvPr/>
        </p:nvSpPr>
        <p:spPr>
          <a:xfrm>
            <a:off x="457197" y="179775"/>
            <a:ext cx="4491485" cy="92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알고리즘의 각 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57CDF-5FC5-43D2-9F2A-8620010E13BC}"/>
              </a:ext>
            </a:extLst>
          </p:cNvPr>
          <p:cNvSpPr txBox="1"/>
          <p:nvPr/>
        </p:nvSpPr>
        <p:spPr>
          <a:xfrm>
            <a:off x="2050377" y="1400439"/>
            <a:ext cx="568577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4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정규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2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진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1:N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관계 타입 식별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7E344-7E29-454F-B13B-1601FB7CEB8C}"/>
              </a:ext>
            </a:extLst>
          </p:cNvPr>
          <p:cNvSpPr txBox="1"/>
          <p:nvPr/>
        </p:nvSpPr>
        <p:spPr>
          <a:xfrm>
            <a:off x="2050377" y="4044385"/>
            <a:ext cx="568577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5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: 2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진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M:N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관계 타입 식별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116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E6E1DDD-C967-4E8D-B26B-55A608D47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269104"/>
              </p:ext>
            </p:extLst>
          </p:nvPr>
        </p:nvGraphicFramePr>
        <p:xfrm>
          <a:off x="2049977" y="2054403"/>
          <a:ext cx="8112760" cy="111252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{0E3FDE45-AF77-4B5C-9715-49D594BDF05E}</a:tableStyleId>
              </a:tblPr>
              <a:tblGrid>
                <a:gridCol w="8112760">
                  <a:extLst>
                    <a:ext uri="{9D8B030D-6E8A-4147-A177-3AD203B41FA5}">
                      <a16:colId xmlns:a16="http://schemas.microsoft.com/office/drawing/2014/main" val="59191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프로그램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서비스명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날짜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65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( </a:t>
                      </a:r>
                      <a:r>
                        <a:rPr lang="ko-KR" altLang="en-US" sz="1800" b="0" u="sng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 번호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 이름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시작일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회원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매니저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)</a:t>
                      </a:r>
                      <a:endParaRPr lang="en-US" altLang="ko-KR" b="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174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 날짜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할인율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 내용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8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EAD78EB-AC54-427F-84D8-54D1B06E3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218703"/>
              </p:ext>
            </p:extLst>
          </p:nvPr>
        </p:nvGraphicFramePr>
        <p:xfrm>
          <a:off x="2049977" y="4292850"/>
          <a:ext cx="8112760" cy="13817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{0E3FDE45-AF77-4B5C-9715-49D594BDF05E}</a:tableStyleId>
              </a:tblPr>
              <a:tblGrid>
                <a:gridCol w="8112760">
                  <a:extLst>
                    <a:ext uri="{9D8B030D-6E8A-4147-A177-3AD203B41FA5}">
                      <a16:colId xmlns:a16="http://schemas.microsoft.com/office/drawing/2014/main" val="59191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( </a:t>
                      </a:r>
                      <a:r>
                        <a:rPr lang="ko-KR" altLang="en-US" sz="1800" b="0" u="sng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 번호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 이름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시작일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회원</a:t>
                      </a:r>
                      <a:r>
                        <a:rPr lang="en-US" altLang="ko-KR" sz="1800" b="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b="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회원</a:t>
                      </a:r>
                      <a:r>
                        <a:rPr lang="en-US" altLang="ko-KR" sz="1800" b="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1, </a:t>
                      </a:r>
                      <a:r>
                        <a:rPr lang="ko-KR" altLang="en-US" sz="1800" b="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회원</a:t>
                      </a:r>
                      <a:r>
                        <a:rPr lang="en-US" altLang="ko-KR" sz="1800" b="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2)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매니저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)</a:t>
                      </a:r>
                      <a:endParaRPr lang="en-US" altLang="ko-KR" b="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66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컨셉별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가격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b="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컨셉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가격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21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식구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b="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취미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이상형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종교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      </a:t>
                      </a:r>
                      <a:r>
                        <a:rPr lang="ko-KR" altLang="en-US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   </a:t>
                      </a:r>
                      <a:r>
                        <a:rPr lang="ko-KR" altLang="en-US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번호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파트너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보증 업체 번호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b="0" dirty="0" err="1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등급명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b="0" dirty="0" err="1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en-US" altLang="ko-KR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23389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CEFCB074-3271-492F-9B2F-404A985875FD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1238EA-7164-4129-AAFD-7FFDA128FEE9}"/>
                </a:ext>
              </a:extLst>
            </p:cNvPr>
            <p:cNvSpPr/>
            <p:nvPr/>
          </p:nvSpPr>
          <p:spPr>
            <a:xfrm>
              <a:off x="189390" y="417250"/>
              <a:ext cx="11833934" cy="6260976"/>
            </a:xfrm>
            <a:prstGeom prst="rect">
              <a:avLst/>
            </a:prstGeom>
            <a:noFill/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1848E69-F686-4ECE-B16A-6DDCA02E0A1B}"/>
                </a:ext>
              </a:extLst>
            </p:cNvPr>
            <p:cNvSpPr/>
            <p:nvPr/>
          </p:nvSpPr>
          <p:spPr>
            <a:xfrm>
              <a:off x="356587" y="54205"/>
              <a:ext cx="4324287" cy="9223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565849E-22A0-4938-9469-5E9932A4D294}"/>
                </a:ext>
              </a:extLst>
            </p:cNvPr>
            <p:cNvSpPr/>
            <p:nvPr/>
          </p:nvSpPr>
          <p:spPr>
            <a:xfrm>
              <a:off x="457198" y="163047"/>
              <a:ext cx="4505419" cy="9611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278FAA1B-7287-4913-9A64-5DC65944EF77}"/>
              </a:ext>
            </a:extLst>
          </p:cNvPr>
          <p:cNvSpPr txBox="1">
            <a:spLocks/>
          </p:cNvSpPr>
          <p:nvPr/>
        </p:nvSpPr>
        <p:spPr>
          <a:xfrm>
            <a:off x="457197" y="179775"/>
            <a:ext cx="4491485" cy="92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알고리즘의 각 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E5B45-61F0-4184-899B-2D2B2435B2EC}"/>
              </a:ext>
            </a:extLst>
          </p:cNvPr>
          <p:cNvSpPr txBox="1"/>
          <p:nvPr/>
        </p:nvSpPr>
        <p:spPr>
          <a:xfrm>
            <a:off x="2050377" y="1400439"/>
            <a:ext cx="568577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6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: 3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진 이상의 관계 타입 식별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92130-216D-41CB-8206-DB80EA59B570}"/>
              </a:ext>
            </a:extLst>
          </p:cNvPr>
          <p:cNvSpPr txBox="1"/>
          <p:nvPr/>
        </p:nvSpPr>
        <p:spPr>
          <a:xfrm>
            <a:off x="2050377" y="3653971"/>
            <a:ext cx="568577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7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단계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다치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식별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03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6AF6AC2-12FF-426B-8B19-3A9B6B580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933816"/>
              </p:ext>
            </p:extLst>
          </p:nvPr>
        </p:nvGraphicFramePr>
        <p:xfrm>
          <a:off x="513176" y="115405"/>
          <a:ext cx="11023600" cy="66672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{D27102A9-8310-4765-A935-A1911B00CA55}</a:tableStyleId>
              </a:tblPr>
              <a:tblGrid>
                <a:gridCol w="11023600">
                  <a:extLst>
                    <a:ext uri="{9D8B030D-6E8A-4147-A177-3AD203B41FA5}">
                      <a16:colId xmlns:a16="http://schemas.microsoft.com/office/drawing/2014/main" val="2757892968"/>
                    </a:ext>
                  </a:extLst>
                </a:gridCol>
              </a:tblGrid>
              <a:tr h="435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결혼 정보 업체 회사의 전체 릴레이션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567450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신청자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날짜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경로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이름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성별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전과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나이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추천인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672020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식구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취미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이상형</a:t>
                      </a:r>
                      <a:r>
                        <a:rPr lang="en-US" altLang="ko-KR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종교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파트너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보증 업체 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875228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보증업체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사업자번호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신뢰도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50627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연봉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외모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학력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재산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325077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부모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u="sng" dirty="0">
                          <a:solidFill>
                            <a:srgbClr val="00B0F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이름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관계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재산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직업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965795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명칭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회비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775992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담당 부서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종류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장소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비용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기준 </a:t>
                      </a:r>
                      <a:r>
                        <a:rPr lang="ko-KR" altLang="en-US" dirty="0" err="1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endParaRPr lang="en-US" altLang="ko-KR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30610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이름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결혼 횟수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이메일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나이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경력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 번호</a:t>
                      </a:r>
                      <a:r>
                        <a:rPr lang="en-US" altLang="ko-KR" dirty="0">
                          <a:solidFill>
                            <a:srgbClr val="FFC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376520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대표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62919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( </a:t>
                      </a:r>
                      <a:r>
                        <a:rPr lang="ko-KR" altLang="en-US" sz="1800" u="sng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 번호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커플 이름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시작일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회원</a:t>
                      </a:r>
                      <a:r>
                        <a:rPr lang="en-US" altLang="ko-KR" sz="180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회원</a:t>
                      </a:r>
                      <a:r>
                        <a:rPr lang="en-US" altLang="ko-KR" sz="180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1, </a:t>
                      </a:r>
                      <a:r>
                        <a:rPr lang="ko-KR" altLang="en-US" sz="180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회원</a:t>
                      </a:r>
                      <a:r>
                        <a:rPr lang="en-US" altLang="ko-KR" sz="1800" kern="1200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2)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매니저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)</a:t>
                      </a:r>
                      <a:endParaRPr lang="en-US" altLang="ko-KR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781796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웨딩 업체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평점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4779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컨셉별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가격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ko-KR" altLang="en-US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,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컨셉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가격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129528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리뷰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solidFill>
                            <a:srgbClr val="92D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u="sng" dirty="0">
                          <a:solidFill>
                            <a:srgbClr val="92D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u="sng" dirty="0">
                          <a:solidFill>
                            <a:srgbClr val="92D05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  <a:r>
                        <a:rPr lang="en-US" altLang="ko-KR" b="0" u="none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별점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내용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)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293689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프로그램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날짜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1468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ko-KR" altLang="en-US" u="none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 날짜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할인율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 내용 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20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86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AF2710-8654-4299-AE90-2ADC0A6E82DA}"/>
              </a:ext>
            </a:extLst>
          </p:cNvPr>
          <p:cNvGrpSpPr/>
          <p:nvPr/>
        </p:nvGrpSpPr>
        <p:grpSpPr>
          <a:xfrm>
            <a:off x="706057" y="532434"/>
            <a:ext cx="7430946" cy="2896565"/>
            <a:chOff x="706056" y="532435"/>
            <a:chExt cx="8044405" cy="31830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9444A3-EF4B-40BA-8F3D-214A6ECB57C7}"/>
                </a:ext>
              </a:extLst>
            </p:cNvPr>
            <p:cNvSpPr/>
            <p:nvPr/>
          </p:nvSpPr>
          <p:spPr>
            <a:xfrm>
              <a:off x="706056" y="532435"/>
              <a:ext cx="8044405" cy="318303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84B2E4-0705-4A7A-A892-AF2A49029D0F}"/>
                </a:ext>
              </a:extLst>
            </p:cNvPr>
            <p:cNvSpPr/>
            <p:nvPr/>
          </p:nvSpPr>
          <p:spPr>
            <a:xfrm>
              <a:off x="886428" y="683870"/>
              <a:ext cx="7683660" cy="288016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4C36C8-51A3-415C-B6D3-204D988929B5}"/>
                </a:ext>
              </a:extLst>
            </p:cNvPr>
            <p:cNvSpPr txBox="1"/>
            <p:nvPr/>
          </p:nvSpPr>
          <p:spPr>
            <a:xfrm>
              <a:off x="1077401" y="1452933"/>
              <a:ext cx="7315201" cy="1319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dirty="0">
                  <a:solidFill>
                    <a:schemeClr val="bg1"/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정규화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AC05E5D-3982-4A54-B196-58302F3259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23" y="3291193"/>
            <a:ext cx="4552544" cy="3414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4D2B1-4ED5-473B-8C88-47F0179AE05B}"/>
              </a:ext>
            </a:extLst>
          </p:cNvPr>
          <p:cNvSpPr txBox="1"/>
          <p:nvPr/>
        </p:nvSpPr>
        <p:spPr>
          <a:xfrm>
            <a:off x="872674" y="3693951"/>
            <a:ext cx="710178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중복과 갱신 이상을 최소화 하기 위해 릴레이션의 무손실 분해</a:t>
            </a:r>
            <a:endParaRPr lang="en-US" altLang="ko-KR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단계의 정규형과 </a:t>
            </a:r>
            <a:r>
              <a:rPr lang="en-US" altLang="ko-KR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BCNF</a:t>
            </a: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를 통해 정규화</a:t>
            </a:r>
            <a:endParaRPr lang="en-US" altLang="ko-KR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648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1D7E74-CE16-42ED-B091-674EC160493F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8BB1AF2-69F9-4C63-A052-0ACA1B5C408B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06578A0-ABDC-41E3-AFCE-C51340607E88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E527E15-C858-408D-A61D-3D6C1E92F8AF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B91DBE2-AB64-448C-A95D-9999E923FFF4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제목 1">
              <a:extLst>
                <a:ext uri="{FF2B5EF4-FFF2-40B4-BE49-F238E27FC236}">
                  <a16:creationId xmlns:a16="http://schemas.microsoft.com/office/drawing/2014/main" id="{96C7CBB8-BDF3-43A2-BEEF-D756F58E7C7D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정규화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EDDE047-5938-44C1-8DFA-2407E604382B}"/>
              </a:ext>
            </a:extLst>
          </p:cNvPr>
          <p:cNvSpPr txBox="1"/>
          <p:nvPr/>
        </p:nvSpPr>
        <p:spPr>
          <a:xfrm>
            <a:off x="1012760" y="1854700"/>
            <a:ext cx="2173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정규화 단계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9DE8A-F6AE-47C4-887E-5A8739C2C1CA}"/>
              </a:ext>
            </a:extLst>
          </p:cNvPr>
          <p:cNvSpPr txBox="1"/>
          <p:nvPr/>
        </p:nvSpPr>
        <p:spPr>
          <a:xfrm>
            <a:off x="1012760" y="2464032"/>
            <a:ext cx="10006221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제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1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정규형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다치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/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복합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애트리뷰트가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나타나는 릴레이션 분해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제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2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정규형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모든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애트리뷰트가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릴레이션의 기본키에 완전하게 함수적으로 종속하도록 분해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제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3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정규형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릴레이션의 기본키에 이행적으로 종속하는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식별 및 분해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BCNF :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릴레이션 내 모든 결정자가 후보 키가 되도록 설정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164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AF466BA-FAFA-4A63-9A45-25A95612652A}"/>
              </a:ext>
            </a:extLst>
          </p:cNvPr>
          <p:cNvGraphicFramePr>
            <a:graphicFrameLocks noGrp="1"/>
          </p:cNvGraphicFramePr>
          <p:nvPr/>
        </p:nvGraphicFramePr>
        <p:xfrm>
          <a:off x="1825347" y="2177380"/>
          <a:ext cx="8541305" cy="180504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08261">
                  <a:extLst>
                    <a:ext uri="{9D8B030D-6E8A-4147-A177-3AD203B41FA5}">
                      <a16:colId xmlns:a16="http://schemas.microsoft.com/office/drawing/2014/main" val="2439824365"/>
                    </a:ext>
                  </a:extLst>
                </a:gridCol>
                <a:gridCol w="1708261">
                  <a:extLst>
                    <a:ext uri="{9D8B030D-6E8A-4147-A177-3AD203B41FA5}">
                      <a16:colId xmlns:a16="http://schemas.microsoft.com/office/drawing/2014/main" val="1858704994"/>
                    </a:ext>
                  </a:extLst>
                </a:gridCol>
                <a:gridCol w="1708261">
                  <a:extLst>
                    <a:ext uri="{9D8B030D-6E8A-4147-A177-3AD203B41FA5}">
                      <a16:colId xmlns:a16="http://schemas.microsoft.com/office/drawing/2014/main" val="3967895005"/>
                    </a:ext>
                  </a:extLst>
                </a:gridCol>
                <a:gridCol w="1708261">
                  <a:extLst>
                    <a:ext uri="{9D8B030D-6E8A-4147-A177-3AD203B41FA5}">
                      <a16:colId xmlns:a16="http://schemas.microsoft.com/office/drawing/2014/main" val="2293720872"/>
                    </a:ext>
                  </a:extLst>
                </a:gridCol>
                <a:gridCol w="1708261">
                  <a:extLst>
                    <a:ext uri="{9D8B030D-6E8A-4147-A177-3AD203B41FA5}">
                      <a16:colId xmlns:a16="http://schemas.microsoft.com/office/drawing/2014/main" val="2871374428"/>
                    </a:ext>
                  </a:extLst>
                </a:gridCol>
              </a:tblGrid>
              <a:tr h="596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매니저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47545"/>
                  </a:ext>
                </a:extLst>
              </a:tr>
              <a:tr h="60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머구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커플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2014.7.1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{10001, 10005}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1412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134409"/>
                  </a:ext>
                </a:extLst>
              </a:tr>
              <a:tr h="60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신앙의 힘으로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2017.11.23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{10009,10010}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1413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867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603D0C8-F04E-4E39-B22A-FE36E6645193}"/>
              </a:ext>
            </a:extLst>
          </p:cNvPr>
          <p:cNvSpPr txBox="1"/>
          <p:nvPr/>
        </p:nvSpPr>
        <p:spPr>
          <a:xfrm>
            <a:off x="1825347" y="4551767"/>
            <a:ext cx="8025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커플에 해당 하는 회원 번호는 두개로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다치가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발생하지만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릴레이션 내에서 회원 번호는 항상 두개로 고정되기 때문에 따로 릴레이션을 생성하지 않는다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  <a:endParaRPr lang="ko-KR" altLang="en-US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582EF5-3B53-45F7-A11C-A4842142996A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37646FD-BC20-4999-A696-7ABCC7BFE228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4A0D5E2-9E95-4681-A994-B608EC8F89C5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39B2646-5379-4087-BD5E-28ABA21DC63F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C3D0A60-EEB6-4B9D-9F3B-E96711386D61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0C6D72EF-D175-44AB-91CC-7E76366E8F2D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제 </a:t>
              </a:r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1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정규형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B498A3-BA17-418E-A4A5-A5776EB31244}"/>
              </a:ext>
            </a:extLst>
          </p:cNvPr>
          <p:cNvSpPr txBox="1"/>
          <p:nvPr/>
        </p:nvSpPr>
        <p:spPr>
          <a:xfrm>
            <a:off x="4262760" y="417250"/>
            <a:ext cx="59526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다치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/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복합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애트리뷰트가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나타나는 릴레이션 분해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84B96E-602B-451D-9F29-1F076EA89E2E}"/>
              </a:ext>
            </a:extLst>
          </p:cNvPr>
          <p:cNvSpPr/>
          <p:nvPr/>
        </p:nvSpPr>
        <p:spPr>
          <a:xfrm>
            <a:off x="1825347" y="1682761"/>
            <a:ext cx="93487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커플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74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750549" y="137368"/>
            <a:ext cx="10702846" cy="6611228"/>
          </a:xfrm>
          <a:prstGeom prst="roundRect">
            <a:avLst>
              <a:gd name="adj" fmla="val 307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65" name="그룹 64"/>
          <p:cNvGrpSpPr/>
          <p:nvPr/>
        </p:nvGrpSpPr>
        <p:grpSpPr>
          <a:xfrm>
            <a:off x="1137790" y="6318786"/>
            <a:ext cx="745320" cy="287972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1291566" y="541973"/>
            <a:ext cx="1107354" cy="826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ko-KR" altLang="en-US" sz="3600" spc="36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a펜고딕B" panose="02020600000000000000" pitchFamily="18" charset="-127"/>
                <a:ea typeface="a펜고딕B" panose="02020600000000000000" pitchFamily="18" charset="-127"/>
              </a:rPr>
              <a:t>목차</a:t>
            </a:r>
            <a:endParaRPr lang="en-US" altLang="ko-KR" sz="3600" spc="36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277691" y="673393"/>
            <a:ext cx="9657247" cy="54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2A573C-2AC7-42A7-8E53-A2C7A35A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brightnessContrast bright="-34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525" y="3790765"/>
            <a:ext cx="3692319" cy="2799805"/>
          </a:xfrm>
          <a:prstGeom prst="rect">
            <a:avLst/>
          </a:prstGeom>
          <a:noFill/>
        </p:spPr>
      </p:pic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ACB2A11A-87C0-4232-9F0B-8EEB740EDEE3}"/>
              </a:ext>
            </a:extLst>
          </p:cNvPr>
          <p:cNvSpPr/>
          <p:nvPr/>
        </p:nvSpPr>
        <p:spPr>
          <a:xfrm>
            <a:off x="1589414" y="1759471"/>
            <a:ext cx="4818310" cy="540861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50D1DF-514C-409D-A648-EC95F71CE20B}"/>
              </a:ext>
            </a:extLst>
          </p:cNvPr>
          <p:cNvSpPr txBox="1"/>
          <p:nvPr/>
        </p:nvSpPr>
        <p:spPr>
          <a:xfrm>
            <a:off x="2380682" y="1792646"/>
            <a:ext cx="4169234" cy="485996"/>
          </a:xfrm>
          <a:prstGeom prst="rect">
            <a:avLst/>
          </a:prstGeom>
          <a:noFill/>
        </p:spPr>
        <p:txBody>
          <a:bodyPr wrap="square" lIns="128744" tIns="64372" rIns="128744" bIns="64372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2000" b="1" spc="-180" dirty="0">
                <a:solidFill>
                  <a:srgbClr val="C87676"/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개요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BDD01B-BA3A-4475-87C6-7106AFF5FA10}"/>
              </a:ext>
            </a:extLst>
          </p:cNvPr>
          <p:cNvSpPr/>
          <p:nvPr/>
        </p:nvSpPr>
        <p:spPr>
          <a:xfrm>
            <a:off x="1787891" y="1668323"/>
            <a:ext cx="5190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spc="-180" dirty="0">
                <a:solidFill>
                  <a:schemeClr val="bg1">
                    <a:lumMod val="6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1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0F226A35-0DEE-4549-95FD-18130705F0E6}"/>
              </a:ext>
            </a:extLst>
          </p:cNvPr>
          <p:cNvSpPr/>
          <p:nvPr/>
        </p:nvSpPr>
        <p:spPr>
          <a:xfrm>
            <a:off x="1589414" y="2541882"/>
            <a:ext cx="4818310" cy="540861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8CD89-6305-4C18-B9BC-A53192399F66}"/>
              </a:ext>
            </a:extLst>
          </p:cNvPr>
          <p:cNvSpPr txBox="1"/>
          <p:nvPr/>
        </p:nvSpPr>
        <p:spPr>
          <a:xfrm>
            <a:off x="2380682" y="2575057"/>
            <a:ext cx="4169234" cy="485996"/>
          </a:xfrm>
          <a:prstGeom prst="rect">
            <a:avLst/>
          </a:prstGeom>
          <a:noFill/>
        </p:spPr>
        <p:txBody>
          <a:bodyPr wrap="square" lIns="128744" tIns="64372" rIns="128744" bIns="64372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2000" b="1" spc="-180" dirty="0">
                <a:solidFill>
                  <a:srgbClr val="C87676"/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개념적 설계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FE8AD6-FF5B-4E87-BDBA-38C62F82379B}"/>
              </a:ext>
            </a:extLst>
          </p:cNvPr>
          <p:cNvSpPr/>
          <p:nvPr/>
        </p:nvSpPr>
        <p:spPr>
          <a:xfrm>
            <a:off x="1787891" y="2441769"/>
            <a:ext cx="5190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spc="-180" dirty="0">
                <a:solidFill>
                  <a:schemeClr val="bg1">
                    <a:lumMod val="6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2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sp>
        <p:nvSpPr>
          <p:cNvPr id="71" name="평행 사변형 70">
            <a:extLst>
              <a:ext uri="{FF2B5EF4-FFF2-40B4-BE49-F238E27FC236}">
                <a16:creationId xmlns:a16="http://schemas.microsoft.com/office/drawing/2014/main" id="{B8F2E555-01FF-4734-B1EA-A2EEBE8BA03B}"/>
              </a:ext>
            </a:extLst>
          </p:cNvPr>
          <p:cNvSpPr/>
          <p:nvPr/>
        </p:nvSpPr>
        <p:spPr>
          <a:xfrm>
            <a:off x="1589414" y="3339322"/>
            <a:ext cx="4818310" cy="540861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6A859E-5704-4589-B88E-E93F67132097}"/>
              </a:ext>
            </a:extLst>
          </p:cNvPr>
          <p:cNvSpPr txBox="1"/>
          <p:nvPr/>
        </p:nvSpPr>
        <p:spPr>
          <a:xfrm>
            <a:off x="2380682" y="3372497"/>
            <a:ext cx="4169234" cy="485996"/>
          </a:xfrm>
          <a:prstGeom prst="rect">
            <a:avLst/>
          </a:prstGeom>
          <a:noFill/>
        </p:spPr>
        <p:txBody>
          <a:bodyPr wrap="square" lIns="128744" tIns="64372" rIns="128744" bIns="64372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2000" b="1" spc="-180" dirty="0">
                <a:solidFill>
                  <a:srgbClr val="C87676"/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논리적 설계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4694F77-7595-4125-909D-92831B4FB512}"/>
              </a:ext>
            </a:extLst>
          </p:cNvPr>
          <p:cNvSpPr/>
          <p:nvPr/>
        </p:nvSpPr>
        <p:spPr>
          <a:xfrm>
            <a:off x="1787891" y="3239209"/>
            <a:ext cx="5190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spc="-180" dirty="0">
                <a:solidFill>
                  <a:schemeClr val="bg1">
                    <a:lumMod val="6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3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B1D95793-B7A7-43C7-82DA-A0F58B14CB76}"/>
              </a:ext>
            </a:extLst>
          </p:cNvPr>
          <p:cNvSpPr/>
          <p:nvPr/>
        </p:nvSpPr>
        <p:spPr>
          <a:xfrm>
            <a:off x="1589414" y="4138931"/>
            <a:ext cx="4818310" cy="540861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505D515-2B15-4801-BB32-6FE2D012D3D0}"/>
              </a:ext>
            </a:extLst>
          </p:cNvPr>
          <p:cNvSpPr txBox="1"/>
          <p:nvPr/>
        </p:nvSpPr>
        <p:spPr>
          <a:xfrm>
            <a:off x="2380682" y="4172106"/>
            <a:ext cx="4169234" cy="485996"/>
          </a:xfrm>
          <a:prstGeom prst="rect">
            <a:avLst/>
          </a:prstGeom>
          <a:noFill/>
        </p:spPr>
        <p:txBody>
          <a:bodyPr wrap="square" lIns="128744" tIns="64372" rIns="128744" bIns="64372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2000" b="1" spc="-180" dirty="0">
                <a:solidFill>
                  <a:srgbClr val="C87676"/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정규화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A8C154-FC03-4E43-9A35-4C2EA9DCAA51}"/>
              </a:ext>
            </a:extLst>
          </p:cNvPr>
          <p:cNvSpPr/>
          <p:nvPr/>
        </p:nvSpPr>
        <p:spPr>
          <a:xfrm>
            <a:off x="1787891" y="4029853"/>
            <a:ext cx="5190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spc="-180" dirty="0">
                <a:solidFill>
                  <a:schemeClr val="bg1">
                    <a:lumMod val="6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4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sp>
        <p:nvSpPr>
          <p:cNvPr id="79" name="평행 사변형 78">
            <a:extLst>
              <a:ext uri="{FF2B5EF4-FFF2-40B4-BE49-F238E27FC236}">
                <a16:creationId xmlns:a16="http://schemas.microsoft.com/office/drawing/2014/main" id="{582ACDF3-F814-4E80-827A-C1ACEA28EFCB}"/>
              </a:ext>
            </a:extLst>
          </p:cNvPr>
          <p:cNvSpPr/>
          <p:nvPr/>
        </p:nvSpPr>
        <p:spPr>
          <a:xfrm>
            <a:off x="1589414" y="4934518"/>
            <a:ext cx="4818310" cy="540861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6F8006-953A-4D15-AB2B-DCD1E79B050D}"/>
              </a:ext>
            </a:extLst>
          </p:cNvPr>
          <p:cNvSpPr txBox="1"/>
          <p:nvPr/>
        </p:nvSpPr>
        <p:spPr>
          <a:xfrm>
            <a:off x="2380682" y="4967693"/>
            <a:ext cx="4169234" cy="485996"/>
          </a:xfrm>
          <a:prstGeom prst="rect">
            <a:avLst/>
          </a:prstGeom>
          <a:noFill/>
        </p:spPr>
        <p:txBody>
          <a:bodyPr wrap="square" lIns="128744" tIns="64372" rIns="128744" bIns="64372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2000" b="1" spc="-180" dirty="0">
                <a:solidFill>
                  <a:srgbClr val="C87676"/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물리적 설계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5DBAD7B-D792-4F48-B50A-D314695898EC}"/>
              </a:ext>
            </a:extLst>
          </p:cNvPr>
          <p:cNvSpPr/>
          <p:nvPr/>
        </p:nvSpPr>
        <p:spPr>
          <a:xfrm>
            <a:off x="1787891" y="4834405"/>
            <a:ext cx="5190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spc="-180" dirty="0">
                <a:solidFill>
                  <a:schemeClr val="bg1">
                    <a:lumMod val="6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5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13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FBE10F-958B-400E-AE89-5790F3AE5820}"/>
              </a:ext>
            </a:extLst>
          </p:cNvPr>
          <p:cNvGraphicFramePr>
            <a:graphicFrameLocks noGrp="1"/>
          </p:cNvGraphicFramePr>
          <p:nvPr/>
        </p:nvGraphicFramePr>
        <p:xfrm>
          <a:off x="1029129" y="1559282"/>
          <a:ext cx="9666321" cy="154814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66632">
                  <a:extLst>
                    <a:ext uri="{9D8B030D-6E8A-4147-A177-3AD203B41FA5}">
                      <a16:colId xmlns:a16="http://schemas.microsoft.com/office/drawing/2014/main" val="2439824365"/>
                    </a:ext>
                  </a:extLst>
                </a:gridCol>
                <a:gridCol w="966632">
                  <a:extLst>
                    <a:ext uri="{9D8B030D-6E8A-4147-A177-3AD203B41FA5}">
                      <a16:colId xmlns:a16="http://schemas.microsoft.com/office/drawing/2014/main" val="2871374428"/>
                    </a:ext>
                  </a:extLst>
                </a:gridCol>
                <a:gridCol w="718917">
                  <a:extLst>
                    <a:ext uri="{9D8B030D-6E8A-4147-A177-3AD203B41FA5}">
                      <a16:colId xmlns:a16="http://schemas.microsoft.com/office/drawing/2014/main" val="1370382623"/>
                    </a:ext>
                  </a:extLst>
                </a:gridCol>
                <a:gridCol w="1585250">
                  <a:extLst>
                    <a:ext uri="{9D8B030D-6E8A-4147-A177-3AD203B41FA5}">
                      <a16:colId xmlns:a16="http://schemas.microsoft.com/office/drawing/2014/main" val="446890566"/>
                    </a:ext>
                  </a:extLst>
                </a:gridCol>
                <a:gridCol w="686605">
                  <a:extLst>
                    <a:ext uri="{9D8B030D-6E8A-4147-A177-3AD203B41FA5}">
                      <a16:colId xmlns:a16="http://schemas.microsoft.com/office/drawing/2014/main" val="1511615593"/>
                    </a:ext>
                  </a:extLst>
                </a:gridCol>
                <a:gridCol w="979422">
                  <a:extLst>
                    <a:ext uri="{9D8B030D-6E8A-4147-A177-3AD203B41FA5}">
                      <a16:colId xmlns:a16="http://schemas.microsoft.com/office/drawing/2014/main" val="2424115967"/>
                    </a:ext>
                  </a:extLst>
                </a:gridCol>
                <a:gridCol w="737090">
                  <a:extLst>
                    <a:ext uri="{9D8B030D-6E8A-4147-A177-3AD203B41FA5}">
                      <a16:colId xmlns:a16="http://schemas.microsoft.com/office/drawing/2014/main" val="3982962922"/>
                    </a:ext>
                  </a:extLst>
                </a:gridCol>
                <a:gridCol w="1484278">
                  <a:extLst>
                    <a:ext uri="{9D8B030D-6E8A-4147-A177-3AD203B41FA5}">
                      <a16:colId xmlns:a16="http://schemas.microsoft.com/office/drawing/2014/main" val="3810197040"/>
                    </a:ext>
                  </a:extLst>
                </a:gridCol>
                <a:gridCol w="777478">
                  <a:extLst>
                    <a:ext uri="{9D8B030D-6E8A-4147-A177-3AD203B41FA5}">
                      <a16:colId xmlns:a16="http://schemas.microsoft.com/office/drawing/2014/main" val="172834628"/>
                    </a:ext>
                  </a:extLst>
                </a:gridCol>
                <a:gridCol w="764017">
                  <a:extLst>
                    <a:ext uri="{9D8B030D-6E8A-4147-A177-3AD203B41FA5}">
                      <a16:colId xmlns:a16="http://schemas.microsoft.com/office/drawing/2014/main" val="3929933461"/>
                    </a:ext>
                  </a:extLst>
                </a:gridCol>
              </a:tblGrid>
              <a:tr h="511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취미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종교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파트너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보증 업체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등급명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47545"/>
                  </a:ext>
                </a:extLst>
              </a:tr>
              <a:tr h="495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10001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010 1111 1111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농구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{</a:t>
                      </a:r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박보영</a:t>
                      </a:r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김슬기</a:t>
                      </a:r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정유미</a:t>
                      </a:r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}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무교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10005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114643"/>
                  </a:ext>
                </a:extLst>
              </a:tr>
              <a:tr h="511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10004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010 4444 4444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{</a:t>
                      </a:r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슬기</a:t>
                      </a:r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연우</a:t>
                      </a:r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}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무교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11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10003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1002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3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3</a:t>
                      </a:r>
                      <a:endParaRPr lang="ko-KR" altLang="en-US" sz="14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040756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4B542E-F2D4-4ED8-B5D0-8B5526840C23}"/>
              </a:ext>
            </a:extLst>
          </p:cNvPr>
          <p:cNvCxnSpPr>
            <a:cxnSpLocks/>
          </p:cNvCxnSpPr>
          <p:nvPr/>
        </p:nvCxnSpPr>
        <p:spPr>
          <a:xfrm>
            <a:off x="6010750" y="3379059"/>
            <a:ext cx="0" cy="429458"/>
          </a:xfrm>
          <a:prstGeom prst="straightConnector1">
            <a:avLst/>
          </a:prstGeom>
          <a:ln w="76200">
            <a:solidFill>
              <a:srgbClr val="C876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22BA67-1545-4522-9E04-D42A9C211308}"/>
              </a:ext>
            </a:extLst>
          </p:cNvPr>
          <p:cNvGraphicFramePr>
            <a:graphicFrameLocks noGrp="1"/>
          </p:cNvGraphicFramePr>
          <p:nvPr/>
        </p:nvGraphicFramePr>
        <p:xfrm>
          <a:off x="8522809" y="3693163"/>
          <a:ext cx="1801848" cy="2293398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00924">
                  <a:extLst>
                    <a:ext uri="{9D8B030D-6E8A-4147-A177-3AD203B41FA5}">
                      <a16:colId xmlns:a16="http://schemas.microsoft.com/office/drawing/2014/main" val="2439824365"/>
                    </a:ext>
                  </a:extLst>
                </a:gridCol>
                <a:gridCol w="900924">
                  <a:extLst>
                    <a:ext uri="{9D8B030D-6E8A-4147-A177-3AD203B41FA5}">
                      <a16:colId xmlns:a16="http://schemas.microsoft.com/office/drawing/2014/main" val="2871374428"/>
                    </a:ext>
                  </a:extLst>
                </a:gridCol>
              </a:tblGrid>
              <a:tr h="384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47545"/>
                  </a:ext>
                </a:extLst>
              </a:tr>
              <a:tr h="369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10001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박보영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114643"/>
                  </a:ext>
                </a:extLst>
              </a:tr>
              <a:tr h="384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10001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김슬기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040756"/>
                  </a:ext>
                </a:extLst>
              </a:tr>
              <a:tr h="384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10001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정유미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233891"/>
                  </a:ext>
                </a:extLst>
              </a:tr>
              <a:tr h="384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10004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11590"/>
                  </a:ext>
                </a:extLst>
              </a:tr>
              <a:tr h="384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10004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연우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0906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434540A-E799-4F2A-A57C-6354AEE40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946761"/>
              </p:ext>
            </p:extLst>
          </p:nvPr>
        </p:nvGraphicFramePr>
        <p:xfrm>
          <a:off x="954102" y="4362768"/>
          <a:ext cx="7105096" cy="140209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849889">
                  <a:extLst>
                    <a:ext uri="{9D8B030D-6E8A-4147-A177-3AD203B41FA5}">
                      <a16:colId xmlns:a16="http://schemas.microsoft.com/office/drawing/2014/main" val="2439824365"/>
                    </a:ext>
                  </a:extLst>
                </a:gridCol>
                <a:gridCol w="849889">
                  <a:extLst>
                    <a:ext uri="{9D8B030D-6E8A-4147-A177-3AD203B41FA5}">
                      <a16:colId xmlns:a16="http://schemas.microsoft.com/office/drawing/2014/main" val="2871374428"/>
                    </a:ext>
                  </a:extLst>
                </a:gridCol>
                <a:gridCol w="632091">
                  <a:extLst>
                    <a:ext uri="{9D8B030D-6E8A-4147-A177-3AD203B41FA5}">
                      <a16:colId xmlns:a16="http://schemas.microsoft.com/office/drawing/2014/main" val="1370382623"/>
                    </a:ext>
                  </a:extLst>
                </a:gridCol>
                <a:gridCol w="603681">
                  <a:extLst>
                    <a:ext uri="{9D8B030D-6E8A-4147-A177-3AD203B41FA5}">
                      <a16:colId xmlns:a16="http://schemas.microsoft.com/office/drawing/2014/main" val="1511615593"/>
                    </a:ext>
                  </a:extLst>
                </a:gridCol>
                <a:gridCol w="861134">
                  <a:extLst>
                    <a:ext uri="{9D8B030D-6E8A-4147-A177-3AD203B41FA5}">
                      <a16:colId xmlns:a16="http://schemas.microsoft.com/office/drawing/2014/main" val="2424115967"/>
                    </a:ext>
                  </a:extLst>
                </a:gridCol>
                <a:gridCol w="648070">
                  <a:extLst>
                    <a:ext uri="{9D8B030D-6E8A-4147-A177-3AD203B41FA5}">
                      <a16:colId xmlns:a16="http://schemas.microsoft.com/office/drawing/2014/main" val="3982962922"/>
                    </a:ext>
                  </a:extLst>
                </a:gridCol>
                <a:gridCol w="1305018">
                  <a:extLst>
                    <a:ext uri="{9D8B030D-6E8A-4147-A177-3AD203B41FA5}">
                      <a16:colId xmlns:a16="http://schemas.microsoft.com/office/drawing/2014/main" val="3810197040"/>
                    </a:ext>
                  </a:extLst>
                </a:gridCol>
                <a:gridCol w="683580">
                  <a:extLst>
                    <a:ext uri="{9D8B030D-6E8A-4147-A177-3AD203B41FA5}">
                      <a16:colId xmlns:a16="http://schemas.microsoft.com/office/drawing/2014/main" val="172834628"/>
                    </a:ext>
                  </a:extLst>
                </a:gridCol>
                <a:gridCol w="671744">
                  <a:extLst>
                    <a:ext uri="{9D8B030D-6E8A-4147-A177-3AD203B41FA5}">
                      <a16:colId xmlns:a16="http://schemas.microsoft.com/office/drawing/2014/main" val="3929933461"/>
                    </a:ext>
                  </a:extLst>
                </a:gridCol>
              </a:tblGrid>
              <a:tr h="47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취미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종교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파트너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보증 업체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등급명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47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10001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010 1111 1111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농구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무교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10005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114643"/>
                  </a:ext>
                </a:extLst>
              </a:tr>
              <a:tr h="472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10004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010 4444 4444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무교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11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10003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1002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3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3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040756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8FD070-AD1B-4CAE-A668-8CA129FC5044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7B51FF3-2E2F-4E34-9347-DD9DD87B79B0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4C41638-28AF-4573-BA79-466868859CED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BC20FBA-8FC8-4A74-83A2-51EAABAF8192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E5EB13F-4F21-4D4F-821C-3A902D74AF71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D3BC4B51-865A-4F74-88E1-CEB5B7D5F836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제 </a:t>
              </a:r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1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정규형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0CE16C-CD37-4AC4-804E-301635DD6F9F}"/>
              </a:ext>
            </a:extLst>
          </p:cNvPr>
          <p:cNvSpPr txBox="1"/>
          <p:nvPr/>
        </p:nvSpPr>
        <p:spPr>
          <a:xfrm>
            <a:off x="954102" y="6170975"/>
            <a:ext cx="108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각 고객의 이상형은 하나 이상의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다치가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일어날 수 있으므로 이상형에 관한 새로운 릴레이션은 만든다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  <a:endParaRPr lang="ko-KR" altLang="en-US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0A5630-ACC6-476B-81E6-A2FBC2F081C5}"/>
              </a:ext>
            </a:extLst>
          </p:cNvPr>
          <p:cNvSpPr txBox="1"/>
          <p:nvPr/>
        </p:nvSpPr>
        <p:spPr>
          <a:xfrm>
            <a:off x="4262760" y="417250"/>
            <a:ext cx="59526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다치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/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복합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애트리뷰트가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나타나는 릴레이션 분해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23F382-B2FA-44B3-BC6A-B2210612B38F}"/>
              </a:ext>
            </a:extLst>
          </p:cNvPr>
          <p:cNvSpPr/>
          <p:nvPr/>
        </p:nvSpPr>
        <p:spPr>
          <a:xfrm>
            <a:off x="1029129" y="1093140"/>
            <a:ext cx="93487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식구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FE9300-BD30-4525-87C5-FB0101926F5B}"/>
              </a:ext>
            </a:extLst>
          </p:cNvPr>
          <p:cNvSpPr/>
          <p:nvPr/>
        </p:nvSpPr>
        <p:spPr>
          <a:xfrm>
            <a:off x="954102" y="3886380"/>
            <a:ext cx="93487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식구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03F650-B664-4064-9E4F-086214DAF6C1}"/>
              </a:ext>
            </a:extLst>
          </p:cNvPr>
          <p:cNvSpPr/>
          <p:nvPr/>
        </p:nvSpPr>
        <p:spPr>
          <a:xfrm>
            <a:off x="9045404" y="3238871"/>
            <a:ext cx="127925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이상형</a:t>
            </a:r>
          </a:p>
        </p:txBody>
      </p:sp>
    </p:spTree>
    <p:extLst>
      <p:ext uri="{BB962C8B-B14F-4D97-AF65-F5344CB8AC3E}">
        <p14:creationId xmlns:p14="http://schemas.microsoft.com/office/powerpoint/2010/main" val="3704998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A4FD92-8C4A-4AA9-A51E-35A03A13B710}"/>
              </a:ext>
            </a:extLst>
          </p:cNvPr>
          <p:cNvGraphicFramePr>
            <a:graphicFrameLocks noGrp="1"/>
          </p:cNvGraphicFramePr>
          <p:nvPr/>
        </p:nvGraphicFramePr>
        <p:xfrm>
          <a:off x="1021053" y="1716069"/>
          <a:ext cx="9569878" cy="126452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435714">
                  <a:extLst>
                    <a:ext uri="{9D8B030D-6E8A-4147-A177-3AD203B41FA5}">
                      <a16:colId xmlns:a16="http://schemas.microsoft.com/office/drawing/2014/main" val="144742562"/>
                    </a:ext>
                  </a:extLst>
                </a:gridCol>
                <a:gridCol w="1211780">
                  <a:extLst>
                    <a:ext uri="{9D8B030D-6E8A-4147-A177-3AD203B41FA5}">
                      <a16:colId xmlns:a16="http://schemas.microsoft.com/office/drawing/2014/main" val="962169438"/>
                    </a:ext>
                  </a:extLst>
                </a:gridCol>
                <a:gridCol w="2255256">
                  <a:extLst>
                    <a:ext uri="{9D8B030D-6E8A-4147-A177-3AD203B41FA5}">
                      <a16:colId xmlns:a16="http://schemas.microsoft.com/office/drawing/2014/main" val="3309922352"/>
                    </a:ext>
                  </a:extLst>
                </a:gridCol>
                <a:gridCol w="984572">
                  <a:extLst>
                    <a:ext uri="{9D8B030D-6E8A-4147-A177-3AD203B41FA5}">
                      <a16:colId xmlns:a16="http://schemas.microsoft.com/office/drawing/2014/main" val="4089117239"/>
                    </a:ext>
                  </a:extLst>
                </a:gridCol>
                <a:gridCol w="3682556">
                  <a:extLst>
                    <a:ext uri="{9D8B030D-6E8A-4147-A177-3AD203B41FA5}">
                      <a16:colId xmlns:a16="http://schemas.microsoft.com/office/drawing/2014/main" val="3470712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평점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컨셉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1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로얄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02 1341 4323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5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{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기본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전통혼례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}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6616"/>
                  </a:ext>
                </a:extLst>
              </a:tr>
              <a:tr h="522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역삼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02 1234 1233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4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{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기본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야외 결혼식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빈티지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웨딩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961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ED53DCD-F219-4C25-A84A-140D67F345EE}"/>
              </a:ext>
            </a:extLst>
          </p:cNvPr>
          <p:cNvCxnSpPr>
            <a:cxnSpLocks/>
          </p:cNvCxnSpPr>
          <p:nvPr/>
        </p:nvCxnSpPr>
        <p:spPr>
          <a:xfrm>
            <a:off x="5887216" y="3105918"/>
            <a:ext cx="0" cy="483496"/>
          </a:xfrm>
          <a:prstGeom prst="straightConnector1">
            <a:avLst/>
          </a:prstGeom>
          <a:ln w="76200">
            <a:solidFill>
              <a:srgbClr val="C876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42560F-B52A-4866-8DCA-33D812F2DB46}"/>
              </a:ext>
            </a:extLst>
          </p:cNvPr>
          <p:cNvGraphicFramePr>
            <a:graphicFrameLocks noGrp="1"/>
          </p:cNvGraphicFramePr>
          <p:nvPr/>
        </p:nvGraphicFramePr>
        <p:xfrm>
          <a:off x="1074319" y="3946820"/>
          <a:ext cx="4910560" cy="118132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197516">
                  <a:extLst>
                    <a:ext uri="{9D8B030D-6E8A-4147-A177-3AD203B41FA5}">
                      <a16:colId xmlns:a16="http://schemas.microsoft.com/office/drawing/2014/main" val="144742562"/>
                    </a:ext>
                  </a:extLst>
                </a:gridCol>
                <a:gridCol w="1010735">
                  <a:extLst>
                    <a:ext uri="{9D8B030D-6E8A-4147-A177-3AD203B41FA5}">
                      <a16:colId xmlns:a16="http://schemas.microsoft.com/office/drawing/2014/main" val="962169438"/>
                    </a:ext>
                  </a:extLst>
                </a:gridCol>
                <a:gridCol w="1881087">
                  <a:extLst>
                    <a:ext uri="{9D8B030D-6E8A-4147-A177-3AD203B41FA5}">
                      <a16:colId xmlns:a16="http://schemas.microsoft.com/office/drawing/2014/main" val="3309922352"/>
                    </a:ext>
                  </a:extLst>
                </a:gridCol>
                <a:gridCol w="821222">
                  <a:extLst>
                    <a:ext uri="{9D8B030D-6E8A-4147-A177-3AD203B41FA5}">
                      <a16:colId xmlns:a16="http://schemas.microsoft.com/office/drawing/2014/main" val="4089117239"/>
                    </a:ext>
                  </a:extLst>
                </a:gridCol>
              </a:tblGrid>
              <a:tr h="334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평점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10935"/>
                  </a:ext>
                </a:extLst>
              </a:tr>
              <a:tr h="334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로얄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02 1341 4323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5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6616"/>
                  </a:ext>
                </a:extLst>
              </a:tr>
              <a:tr h="449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역삼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02 1234 1233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4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96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45B93B4-49FF-470A-B993-6CC46B669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110079"/>
              </p:ext>
            </p:extLst>
          </p:nvPr>
        </p:nvGraphicFramePr>
        <p:xfrm>
          <a:off x="6460917" y="3601288"/>
          <a:ext cx="4585773" cy="263165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06657">
                  <a:extLst>
                    <a:ext uri="{9D8B030D-6E8A-4147-A177-3AD203B41FA5}">
                      <a16:colId xmlns:a16="http://schemas.microsoft.com/office/drawing/2014/main" val="144742562"/>
                    </a:ext>
                  </a:extLst>
                </a:gridCol>
                <a:gridCol w="935677">
                  <a:extLst>
                    <a:ext uri="{9D8B030D-6E8A-4147-A177-3AD203B41FA5}">
                      <a16:colId xmlns:a16="http://schemas.microsoft.com/office/drawing/2014/main" val="962169438"/>
                    </a:ext>
                  </a:extLst>
                </a:gridCol>
                <a:gridCol w="1762344">
                  <a:extLst>
                    <a:ext uri="{9D8B030D-6E8A-4147-A177-3AD203B41FA5}">
                      <a16:colId xmlns:a16="http://schemas.microsoft.com/office/drawing/2014/main" val="3309922352"/>
                    </a:ext>
                  </a:extLst>
                </a:gridCol>
                <a:gridCol w="981095">
                  <a:extLst>
                    <a:ext uri="{9D8B030D-6E8A-4147-A177-3AD203B41FA5}">
                      <a16:colId xmlns:a16="http://schemas.microsoft.com/office/drawing/2014/main" val="4089117239"/>
                    </a:ext>
                  </a:extLst>
                </a:gridCol>
              </a:tblGrid>
              <a:tr h="356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컨셉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가격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만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10935"/>
                  </a:ext>
                </a:extLst>
              </a:tr>
              <a:tr h="356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로얄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1500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6616"/>
                  </a:ext>
                </a:extLst>
              </a:tr>
              <a:tr h="475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로얄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전통혼례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2000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961"/>
                  </a:ext>
                </a:extLst>
              </a:tr>
              <a:tr h="475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역삼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1400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96053"/>
                  </a:ext>
                </a:extLst>
              </a:tr>
              <a:tr h="475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역삼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야외 결혼식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1600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296407"/>
                  </a:ext>
                </a:extLst>
              </a:tr>
              <a:tr h="475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역삼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빈티지</a:t>
                      </a: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웨딩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1500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906476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677082-E877-479A-AA58-8D1E78B43A5F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249687-17B4-4EC1-8AED-78C1CD964184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262082-93AC-4AE1-A256-905E2691BD9A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5C77D07-679B-4C0E-B5C4-63F8D374DA97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0B0CAA7-0285-4C1B-AEEA-0BF97CAD94E4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F1ACCB0B-6678-495C-8563-223DEDB69D1D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제 </a:t>
              </a:r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1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정규형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070441-C2E8-40F8-905D-CE9A7A2E553E}"/>
              </a:ext>
            </a:extLst>
          </p:cNvPr>
          <p:cNvSpPr txBox="1"/>
          <p:nvPr/>
        </p:nvSpPr>
        <p:spPr>
          <a:xfrm>
            <a:off x="923278" y="5575445"/>
            <a:ext cx="5362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각 업체 별로 다양한 컨셉이 존재하여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다치가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일어날 수 있으므로 컨셉에 관한 릴레이션을 새로 만들고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컨셉에 따른 가격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애트리뷰트를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추가한다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  <a:endParaRPr lang="ko-KR" altLang="en-US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8A047A-54DF-4B9E-90A6-E77E3C952360}"/>
              </a:ext>
            </a:extLst>
          </p:cNvPr>
          <p:cNvSpPr txBox="1"/>
          <p:nvPr/>
        </p:nvSpPr>
        <p:spPr>
          <a:xfrm>
            <a:off x="4262760" y="417250"/>
            <a:ext cx="59526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다치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/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복합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애트리뷰트가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나타나는 릴레이션 분해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DF3A18-1581-40E1-9EC8-DBEB4A7C1290}"/>
              </a:ext>
            </a:extLst>
          </p:cNvPr>
          <p:cNvSpPr/>
          <p:nvPr/>
        </p:nvSpPr>
        <p:spPr>
          <a:xfrm>
            <a:off x="6460917" y="3118160"/>
            <a:ext cx="174809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컨셉별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 가격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6B3222-2BBE-4409-995F-9E2D86B10E54}"/>
              </a:ext>
            </a:extLst>
          </p:cNvPr>
          <p:cNvSpPr/>
          <p:nvPr/>
        </p:nvSpPr>
        <p:spPr>
          <a:xfrm>
            <a:off x="1021053" y="1227425"/>
            <a:ext cx="174809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웨딩업체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D427C9-130F-4A64-AF10-F7EFE0E31388}"/>
              </a:ext>
            </a:extLst>
          </p:cNvPr>
          <p:cNvSpPr/>
          <p:nvPr/>
        </p:nvSpPr>
        <p:spPr>
          <a:xfrm>
            <a:off x="1074319" y="3457974"/>
            <a:ext cx="174809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웨딩업체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266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8596DD-069E-420C-BBBA-6A28598CD412}"/>
              </a:ext>
            </a:extLst>
          </p:cNvPr>
          <p:cNvGraphicFramePr>
            <a:graphicFrameLocks noGrp="1"/>
          </p:cNvGraphicFramePr>
          <p:nvPr/>
        </p:nvGraphicFramePr>
        <p:xfrm>
          <a:off x="758056" y="1670120"/>
          <a:ext cx="10631996" cy="10972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12787">
                  <a:extLst>
                    <a:ext uri="{9D8B030D-6E8A-4147-A177-3AD203B41FA5}">
                      <a16:colId xmlns:a16="http://schemas.microsoft.com/office/drawing/2014/main" val="144742562"/>
                    </a:ext>
                  </a:extLst>
                </a:gridCol>
                <a:gridCol w="1464815">
                  <a:extLst>
                    <a:ext uri="{9D8B030D-6E8A-4147-A177-3AD203B41FA5}">
                      <a16:colId xmlns:a16="http://schemas.microsoft.com/office/drawing/2014/main" val="962169438"/>
                    </a:ext>
                  </a:extLst>
                </a:gridCol>
                <a:gridCol w="1233996">
                  <a:extLst>
                    <a:ext uri="{9D8B030D-6E8A-4147-A177-3AD203B41FA5}">
                      <a16:colId xmlns:a16="http://schemas.microsoft.com/office/drawing/2014/main" val="3309922352"/>
                    </a:ext>
                  </a:extLst>
                </a:gridCol>
                <a:gridCol w="1562470">
                  <a:extLst>
                    <a:ext uri="{9D8B030D-6E8A-4147-A177-3AD203B41FA5}">
                      <a16:colId xmlns:a16="http://schemas.microsoft.com/office/drawing/2014/main" val="4089117239"/>
                    </a:ext>
                  </a:extLst>
                </a:gridCol>
                <a:gridCol w="1988598">
                  <a:extLst>
                    <a:ext uri="{9D8B030D-6E8A-4147-A177-3AD203B41FA5}">
                      <a16:colId xmlns:a16="http://schemas.microsoft.com/office/drawing/2014/main" val="347071246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4024820680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1901927164"/>
                    </a:ext>
                  </a:extLst>
                </a:gridCol>
              </a:tblGrid>
              <a:tr h="143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할인율</a:t>
                      </a:r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(%)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10935"/>
                  </a:ext>
                </a:extLst>
              </a:tr>
              <a:tr h="14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2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1413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로얄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2019.5.5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15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6616"/>
                  </a:ext>
                </a:extLst>
              </a:tr>
              <a:tr h="143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1412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천국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철산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2019.2.2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상담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96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0689DD-801D-49F2-B836-700936C4CEC9}"/>
              </a:ext>
            </a:extLst>
          </p:cNvPr>
          <p:cNvGraphicFramePr>
            <a:graphicFrameLocks noGrp="1"/>
          </p:cNvGraphicFramePr>
          <p:nvPr/>
        </p:nvGraphicFramePr>
        <p:xfrm>
          <a:off x="758056" y="3589759"/>
          <a:ext cx="7394625" cy="10972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213743">
                  <a:extLst>
                    <a:ext uri="{9D8B030D-6E8A-4147-A177-3AD203B41FA5}">
                      <a16:colId xmlns:a16="http://schemas.microsoft.com/office/drawing/2014/main" val="144742562"/>
                    </a:ext>
                  </a:extLst>
                </a:gridCol>
                <a:gridCol w="1469985">
                  <a:extLst>
                    <a:ext uri="{9D8B030D-6E8A-4147-A177-3AD203B41FA5}">
                      <a16:colId xmlns:a16="http://schemas.microsoft.com/office/drawing/2014/main" val="962169438"/>
                    </a:ext>
                  </a:extLst>
                </a:gridCol>
                <a:gridCol w="1006998">
                  <a:extLst>
                    <a:ext uri="{9D8B030D-6E8A-4147-A177-3AD203B41FA5}">
                      <a16:colId xmlns:a16="http://schemas.microsoft.com/office/drawing/2014/main" val="3309922352"/>
                    </a:ext>
                  </a:extLst>
                </a:gridCol>
                <a:gridCol w="1250065">
                  <a:extLst>
                    <a:ext uri="{9D8B030D-6E8A-4147-A177-3AD203B41FA5}">
                      <a16:colId xmlns:a16="http://schemas.microsoft.com/office/drawing/2014/main" val="4089117239"/>
                    </a:ext>
                  </a:extLst>
                </a:gridCol>
                <a:gridCol w="1203768">
                  <a:extLst>
                    <a:ext uri="{9D8B030D-6E8A-4147-A177-3AD203B41FA5}">
                      <a16:colId xmlns:a16="http://schemas.microsoft.com/office/drawing/2014/main" val="3470712463"/>
                    </a:ext>
                  </a:extLst>
                </a:gridCol>
                <a:gridCol w="1250066">
                  <a:extLst>
                    <a:ext uri="{9D8B030D-6E8A-4147-A177-3AD203B41FA5}">
                      <a16:colId xmlns:a16="http://schemas.microsoft.com/office/drawing/2014/main" val="29366410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10935"/>
                  </a:ext>
                </a:extLst>
              </a:tr>
              <a:tr h="14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2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1413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로얄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2019.5.5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6616"/>
                  </a:ext>
                </a:extLst>
              </a:tr>
              <a:tr h="143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1412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천국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철산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2019.2.2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상담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96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2D89C94-4A0F-4A03-98B2-7598F47ED934}"/>
              </a:ext>
            </a:extLst>
          </p:cNvPr>
          <p:cNvGraphicFramePr>
            <a:graphicFrameLocks noGrp="1"/>
          </p:cNvGraphicFramePr>
          <p:nvPr/>
        </p:nvGraphicFramePr>
        <p:xfrm>
          <a:off x="6734437" y="4942268"/>
          <a:ext cx="4717761" cy="10972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199057">
                  <a:extLst>
                    <a:ext uri="{9D8B030D-6E8A-4147-A177-3AD203B41FA5}">
                      <a16:colId xmlns:a16="http://schemas.microsoft.com/office/drawing/2014/main" val="962169438"/>
                    </a:ext>
                  </a:extLst>
                </a:gridCol>
                <a:gridCol w="1099381">
                  <a:extLst>
                    <a:ext uri="{9D8B030D-6E8A-4147-A177-3AD203B41FA5}">
                      <a16:colId xmlns:a16="http://schemas.microsoft.com/office/drawing/2014/main" val="3309922352"/>
                    </a:ext>
                  </a:extLst>
                </a:gridCol>
                <a:gridCol w="1330675">
                  <a:extLst>
                    <a:ext uri="{9D8B030D-6E8A-4147-A177-3AD203B41FA5}">
                      <a16:colId xmlns:a16="http://schemas.microsoft.com/office/drawing/2014/main" val="4089117239"/>
                    </a:ext>
                  </a:extLst>
                </a:gridCol>
                <a:gridCol w="1088648">
                  <a:extLst>
                    <a:ext uri="{9D8B030D-6E8A-4147-A177-3AD203B41FA5}">
                      <a16:colId xmlns:a16="http://schemas.microsoft.com/office/drawing/2014/main" val="4024820680"/>
                    </a:ext>
                  </a:extLst>
                </a:gridCol>
              </a:tblGrid>
              <a:tr h="158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할인율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10935"/>
                  </a:ext>
                </a:extLst>
              </a:tr>
              <a:tr h="158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1413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로얄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15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6616"/>
                  </a:ext>
                </a:extLst>
              </a:tr>
              <a:tr h="1588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1412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천국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철산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961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D1B7C08-B129-4C43-A6B1-A89E2729AF6F}"/>
              </a:ext>
            </a:extLst>
          </p:cNvPr>
          <p:cNvCxnSpPr>
            <a:cxnSpLocks/>
          </p:cNvCxnSpPr>
          <p:nvPr/>
        </p:nvCxnSpPr>
        <p:spPr>
          <a:xfrm>
            <a:off x="6178859" y="2910347"/>
            <a:ext cx="0" cy="465732"/>
          </a:xfrm>
          <a:prstGeom prst="straightConnector1">
            <a:avLst/>
          </a:prstGeom>
          <a:ln w="76200">
            <a:solidFill>
              <a:srgbClr val="C876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1BF545-F2D4-489F-B5DD-E236A1FDA83D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52D4283-8B9F-44D0-A569-BB7777962DD9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A64B7C9-F8A9-4FEB-9504-4CCEF2159AEB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B3291D4-F7C7-45FF-BBEA-0CDD62DE74BA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B7DAFAD-8D93-49CF-A949-7CE45C8515A6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37852DB3-96A6-4908-8D40-D33B98A3DD4D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제 </a:t>
              </a:r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2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정규형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E68693-729F-4FD4-B370-C61C9C6551B4}"/>
              </a:ext>
            </a:extLst>
          </p:cNvPr>
          <p:cNvSpPr txBox="1"/>
          <p:nvPr/>
        </p:nvSpPr>
        <p:spPr>
          <a:xfrm>
            <a:off x="758055" y="5029243"/>
            <a:ext cx="5624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할인율은 고객과는 무관하고 직원과 업체에 따라서 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달라지므로 부분 함수적 종속이 발생한다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. </a:t>
            </a:r>
          </a:p>
          <a:p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따라서 할인율에 관한 새로운 릴레이션을 만든다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  <a:endParaRPr lang="ko-KR" altLang="en-US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79B0A5-362C-4013-B7F4-745BB2E7D7D4}"/>
              </a:ext>
            </a:extLst>
          </p:cNvPr>
          <p:cNvSpPr txBox="1"/>
          <p:nvPr/>
        </p:nvSpPr>
        <p:spPr>
          <a:xfrm>
            <a:off x="4262760" y="417250"/>
            <a:ext cx="717118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모든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애트리뷰트가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기본키에 완전하게 함수적으로 종속 하도록 분해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F1FD01-F234-40D7-BCD2-5450225A513A}"/>
              </a:ext>
            </a:extLst>
          </p:cNvPr>
          <p:cNvSpPr/>
          <p:nvPr/>
        </p:nvSpPr>
        <p:spPr>
          <a:xfrm>
            <a:off x="758055" y="1193732"/>
            <a:ext cx="127925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예약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6BE666-494D-4177-B0EF-9D0B826175FF}"/>
              </a:ext>
            </a:extLst>
          </p:cNvPr>
          <p:cNvSpPr/>
          <p:nvPr/>
        </p:nvSpPr>
        <p:spPr>
          <a:xfrm>
            <a:off x="758054" y="3119398"/>
            <a:ext cx="155014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예약 날짜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323FFA-7824-4C15-BA34-B7965135DF10}"/>
              </a:ext>
            </a:extLst>
          </p:cNvPr>
          <p:cNvSpPr/>
          <p:nvPr/>
        </p:nvSpPr>
        <p:spPr>
          <a:xfrm>
            <a:off x="9736599" y="4459893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예약비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 할인</a:t>
            </a:r>
          </a:p>
        </p:txBody>
      </p:sp>
    </p:spTree>
    <p:extLst>
      <p:ext uri="{BB962C8B-B14F-4D97-AF65-F5344CB8AC3E}">
        <p14:creationId xmlns:p14="http://schemas.microsoft.com/office/powerpoint/2010/main" val="1299269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8596DD-069E-420C-BBBA-6A28598CD412}"/>
              </a:ext>
            </a:extLst>
          </p:cNvPr>
          <p:cNvGraphicFramePr>
            <a:graphicFrameLocks noGrp="1"/>
          </p:cNvGraphicFramePr>
          <p:nvPr/>
        </p:nvGraphicFramePr>
        <p:xfrm>
          <a:off x="758055" y="1692750"/>
          <a:ext cx="10836182" cy="10972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18675">
                  <a:extLst>
                    <a:ext uri="{9D8B030D-6E8A-4147-A177-3AD203B41FA5}">
                      <a16:colId xmlns:a16="http://schemas.microsoft.com/office/drawing/2014/main" val="144742562"/>
                    </a:ext>
                  </a:extLst>
                </a:gridCol>
                <a:gridCol w="1868993">
                  <a:extLst>
                    <a:ext uri="{9D8B030D-6E8A-4147-A177-3AD203B41FA5}">
                      <a16:colId xmlns:a16="http://schemas.microsoft.com/office/drawing/2014/main" val="962169438"/>
                    </a:ext>
                  </a:extLst>
                </a:gridCol>
                <a:gridCol w="1507253">
                  <a:extLst>
                    <a:ext uri="{9D8B030D-6E8A-4147-A177-3AD203B41FA5}">
                      <a16:colId xmlns:a16="http://schemas.microsoft.com/office/drawing/2014/main" val="3309922352"/>
                    </a:ext>
                  </a:extLst>
                </a:gridCol>
                <a:gridCol w="1949380">
                  <a:extLst>
                    <a:ext uri="{9D8B030D-6E8A-4147-A177-3AD203B41FA5}">
                      <a16:colId xmlns:a16="http://schemas.microsoft.com/office/drawing/2014/main" val="4089117239"/>
                    </a:ext>
                  </a:extLst>
                </a:gridCol>
                <a:gridCol w="1356528">
                  <a:extLst>
                    <a:ext uri="{9D8B030D-6E8A-4147-A177-3AD203B41FA5}">
                      <a16:colId xmlns:a16="http://schemas.microsoft.com/office/drawing/2014/main" val="3470712463"/>
                    </a:ext>
                  </a:extLst>
                </a:gridCol>
                <a:gridCol w="1435353">
                  <a:extLst>
                    <a:ext uri="{9D8B030D-6E8A-4147-A177-3AD203B41FA5}">
                      <a16:colId xmlns:a16="http://schemas.microsoft.com/office/drawing/2014/main" val="4024820680"/>
                    </a:ext>
                  </a:extLst>
                </a:gridCol>
              </a:tblGrid>
              <a:tr h="143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담당부서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기준 </a:t>
                      </a:r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10935"/>
                  </a:ext>
                </a:extLst>
              </a:tr>
              <a:tr h="143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재혼 파티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3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파티장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50000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5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6616"/>
                  </a:ext>
                </a:extLst>
              </a:tr>
              <a:tr h="143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배우자가 인생의 판이다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강연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대강당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-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5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96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5062E36-D1F5-4662-ABAC-E77F8D998F07}"/>
              </a:ext>
            </a:extLst>
          </p:cNvPr>
          <p:cNvGraphicFramePr>
            <a:graphicFrameLocks noGrp="1"/>
          </p:cNvGraphicFramePr>
          <p:nvPr/>
        </p:nvGraphicFramePr>
        <p:xfrm>
          <a:off x="760498" y="3731704"/>
          <a:ext cx="8967189" cy="10972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718675">
                  <a:extLst>
                    <a:ext uri="{9D8B030D-6E8A-4147-A177-3AD203B41FA5}">
                      <a16:colId xmlns:a16="http://schemas.microsoft.com/office/drawing/2014/main" val="144742562"/>
                    </a:ext>
                  </a:extLst>
                </a:gridCol>
                <a:gridCol w="1507253">
                  <a:extLst>
                    <a:ext uri="{9D8B030D-6E8A-4147-A177-3AD203B41FA5}">
                      <a16:colId xmlns:a16="http://schemas.microsoft.com/office/drawing/2014/main" val="3309922352"/>
                    </a:ext>
                  </a:extLst>
                </a:gridCol>
                <a:gridCol w="1949380">
                  <a:extLst>
                    <a:ext uri="{9D8B030D-6E8A-4147-A177-3AD203B41FA5}">
                      <a16:colId xmlns:a16="http://schemas.microsoft.com/office/drawing/2014/main" val="4089117239"/>
                    </a:ext>
                  </a:extLst>
                </a:gridCol>
                <a:gridCol w="1356528">
                  <a:extLst>
                    <a:ext uri="{9D8B030D-6E8A-4147-A177-3AD203B41FA5}">
                      <a16:colId xmlns:a16="http://schemas.microsoft.com/office/drawing/2014/main" val="3470712463"/>
                    </a:ext>
                  </a:extLst>
                </a:gridCol>
                <a:gridCol w="1435353">
                  <a:extLst>
                    <a:ext uri="{9D8B030D-6E8A-4147-A177-3AD203B41FA5}">
                      <a16:colId xmlns:a16="http://schemas.microsoft.com/office/drawing/2014/main" val="4024820680"/>
                    </a:ext>
                  </a:extLst>
                </a:gridCol>
              </a:tblGrid>
              <a:tr h="143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기준 </a:t>
                      </a:r>
                      <a:r>
                        <a:rPr lang="ko-KR" altLang="en-US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10935"/>
                  </a:ext>
                </a:extLst>
              </a:tr>
              <a:tr h="143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재혼 파티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파티장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50000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5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6616"/>
                  </a:ext>
                </a:extLst>
              </a:tr>
              <a:tr h="143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배우자가 인생의 판이다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강연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대강당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-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9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24288EB-6599-48A9-B70D-E41121D434DF}"/>
              </a:ext>
            </a:extLst>
          </p:cNvPr>
          <p:cNvGraphicFramePr>
            <a:graphicFrameLocks noGrp="1"/>
          </p:cNvGraphicFramePr>
          <p:nvPr/>
        </p:nvGraphicFramePr>
        <p:xfrm>
          <a:off x="8925767" y="5148159"/>
          <a:ext cx="2863781" cy="10972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507253">
                  <a:extLst>
                    <a:ext uri="{9D8B030D-6E8A-4147-A177-3AD203B41FA5}">
                      <a16:colId xmlns:a16="http://schemas.microsoft.com/office/drawing/2014/main" val="3309922352"/>
                    </a:ext>
                  </a:extLst>
                </a:gridCol>
                <a:gridCol w="1356528">
                  <a:extLst>
                    <a:ext uri="{9D8B030D-6E8A-4147-A177-3AD203B41FA5}">
                      <a16:colId xmlns:a16="http://schemas.microsoft.com/office/drawing/2014/main" val="3470712463"/>
                    </a:ext>
                  </a:extLst>
                </a:gridCol>
              </a:tblGrid>
              <a:tr h="143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담당부서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10935"/>
                  </a:ext>
                </a:extLst>
              </a:tr>
              <a:tr h="143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3</a:t>
                      </a:r>
                      <a:endParaRPr lang="ko-KR" altLang="en-US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6616"/>
                  </a:ext>
                </a:extLst>
              </a:tr>
              <a:tr h="143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강연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펜고딕L" panose="02020600000000000000" pitchFamily="18" charset="-127"/>
                        <a:ea typeface="a펜고딕L" panose="02020600000000000000" pitchFamily="18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펜고딕L" panose="02020600000000000000" pitchFamily="18" charset="-127"/>
                          <a:ea typeface="a펜고딕L" panose="02020600000000000000" pitchFamily="18" charset="-127"/>
                          <a:cs typeface="+mn-cs"/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961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8A9B09C-FCCF-4BCE-B1EB-3CD9BC5863F0}"/>
              </a:ext>
            </a:extLst>
          </p:cNvPr>
          <p:cNvCxnSpPr>
            <a:cxnSpLocks/>
          </p:cNvCxnSpPr>
          <p:nvPr/>
        </p:nvCxnSpPr>
        <p:spPr>
          <a:xfrm>
            <a:off x="6096000" y="2934069"/>
            <a:ext cx="0" cy="450541"/>
          </a:xfrm>
          <a:prstGeom prst="straightConnector1">
            <a:avLst/>
          </a:prstGeom>
          <a:ln w="76200">
            <a:solidFill>
              <a:srgbClr val="C876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1A6C87-7F47-424A-8DC2-F1A5F6ED4DC0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EC330DC-A736-4BC5-AC20-578109FF6E69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552213B-5A15-434C-AE82-FF777F695EBA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44607D9-C4E6-47FD-8025-C193513069D6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A77A333-91DF-4820-8B74-F07DDA77F626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AA3EB00E-31A2-412C-90D1-2D7ED174AB98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제 </a:t>
              </a:r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3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정규형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1EC91A-6F87-405C-8814-B2635CD914DB}"/>
              </a:ext>
            </a:extLst>
          </p:cNvPr>
          <p:cNvSpPr txBox="1"/>
          <p:nvPr/>
        </p:nvSpPr>
        <p:spPr>
          <a:xfrm>
            <a:off x="753242" y="5268455"/>
            <a:ext cx="6989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기본키인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서비스명에 따라 서비스 종류가 달라지지만 서비스 종류에 따라 담당 부서가 달라지기 때문에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이행적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종속이 발생한다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. </a:t>
            </a:r>
          </a:p>
          <a:p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따라서 서비스 종류에 따른 담당부서의 릴레이션을 만든다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  <a:endParaRPr lang="ko-KR" altLang="en-US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A7FD13-F430-4AA4-B386-CB334C936A7F}"/>
              </a:ext>
            </a:extLst>
          </p:cNvPr>
          <p:cNvSpPr txBox="1"/>
          <p:nvPr/>
        </p:nvSpPr>
        <p:spPr>
          <a:xfrm>
            <a:off x="4262760" y="417250"/>
            <a:ext cx="59526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기본키에 이행적으로 종속하는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분해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249453-F2FC-4552-83D6-73B211BBF987}"/>
              </a:ext>
            </a:extLst>
          </p:cNvPr>
          <p:cNvSpPr/>
          <p:nvPr/>
        </p:nvSpPr>
        <p:spPr>
          <a:xfrm>
            <a:off x="753242" y="1235713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서비스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5E93BB-A278-4FE4-9524-855E31A0C708}"/>
              </a:ext>
            </a:extLst>
          </p:cNvPr>
          <p:cNvSpPr/>
          <p:nvPr/>
        </p:nvSpPr>
        <p:spPr>
          <a:xfrm>
            <a:off x="760498" y="3277412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서비스 내역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823395-16B5-4C94-9D30-6E66CFE33194}"/>
              </a:ext>
            </a:extLst>
          </p:cNvPr>
          <p:cNvSpPr/>
          <p:nvPr/>
        </p:nvSpPr>
        <p:spPr>
          <a:xfrm>
            <a:off x="10052973" y="4693867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서비스 부서</a:t>
            </a:r>
          </a:p>
        </p:txBody>
      </p:sp>
    </p:spTree>
    <p:extLst>
      <p:ext uri="{BB962C8B-B14F-4D97-AF65-F5344CB8AC3E}">
        <p14:creationId xmlns:p14="http://schemas.microsoft.com/office/powerpoint/2010/main" val="3068903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775E8C4-0B0C-4681-8591-84C667662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030686"/>
              </p:ext>
            </p:extLst>
          </p:nvPr>
        </p:nvGraphicFramePr>
        <p:xfrm>
          <a:off x="577050" y="168677"/>
          <a:ext cx="11159230" cy="6346414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{0E3FDE45-AF77-4B5C-9715-49D594BDF05E}</a:tableStyleId>
              </a:tblPr>
              <a:tblGrid>
                <a:gridCol w="6488768">
                  <a:extLst>
                    <a:ext uri="{9D8B030D-6E8A-4147-A177-3AD203B41FA5}">
                      <a16:colId xmlns:a16="http://schemas.microsoft.com/office/drawing/2014/main" val="2757892968"/>
                    </a:ext>
                  </a:extLst>
                </a:gridCol>
                <a:gridCol w="4670462">
                  <a:extLst>
                    <a:ext uri="{9D8B030D-6E8A-4147-A177-3AD203B41FA5}">
                      <a16:colId xmlns:a16="http://schemas.microsoft.com/office/drawing/2014/main" val="2829609801"/>
                    </a:ext>
                  </a:extLst>
                </a:gridCol>
              </a:tblGrid>
              <a:tr h="55041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정규화를 거친 결혼 정보 업체 회사의 전체 릴레이션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17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1446" marR="71446" marT="35721" marB="35721"/>
                </a:tc>
                <a:extLst>
                  <a:ext uri="{0D108BD9-81ED-4DB2-BD59-A6C34878D82A}">
                    <a16:rowId xmlns:a16="http://schemas.microsoft.com/office/drawing/2014/main" val="3270567450"/>
                  </a:ext>
                </a:extLst>
              </a:tr>
              <a:tr h="414000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신청자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날짜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경로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이름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성별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직업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전과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나이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추천인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/>
                    </a:p>
                  </a:txBody>
                  <a:tcPr marL="71446" marR="71446" marT="35721" marB="35721"/>
                </a:tc>
                <a:extLst>
                  <a:ext uri="{0D108BD9-81ED-4DB2-BD59-A6C34878D82A}">
                    <a16:rowId xmlns:a16="http://schemas.microsoft.com/office/drawing/2014/main" val="2754672020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식구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취미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종교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파트너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보증 업체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등급명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이상형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이상형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875228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보증업체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사업자번호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신뢰도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50627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연봉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외모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학력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재산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325077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부모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이름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관계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재산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직업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965795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명칭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회비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775992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명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종류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장소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비용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기준 </a:t>
                      </a:r>
                      <a:r>
                        <a:rPr lang="ko-KR" altLang="en-US" sz="120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endParaRPr lang="en-US" altLang="ko-KR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서비스별 부서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 종류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담당 부서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30610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이름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결혼 횟수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나이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경력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376520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부서명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대표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62919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</a:t>
                      </a:r>
                      <a:r>
                        <a:rPr lang="en-US" altLang="ko-KR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번호</a:t>
                      </a:r>
                      <a:r>
                        <a:rPr lang="en-US" altLang="ko-KR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이름</a:t>
                      </a:r>
                      <a:r>
                        <a:rPr lang="en-US" altLang="ko-KR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시작일</a:t>
                      </a:r>
                      <a:r>
                        <a:rPr lang="en-US" altLang="ko-KR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</a:t>
                      </a:r>
                      <a:r>
                        <a:rPr lang="en-US" altLang="ko-KR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</a:t>
                      </a:r>
                      <a:r>
                        <a:rPr lang="ko-KR" altLang="en-US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</a:t>
                      </a:r>
                      <a:r>
                        <a:rPr lang="en-US" altLang="ko-KR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1, </a:t>
                      </a:r>
                      <a:r>
                        <a:rPr lang="ko-KR" altLang="en-US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</a:t>
                      </a:r>
                      <a:r>
                        <a:rPr lang="en-US" altLang="ko-KR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2), </a:t>
                      </a:r>
                      <a:r>
                        <a:rPr lang="ko-KR" altLang="en-US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매니저 </a:t>
                      </a:r>
                      <a:r>
                        <a:rPr lang="en-US" altLang="ko-KR" sz="1200" kern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  <a:endParaRPr lang="en-US" altLang="ko-KR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781796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웨딩 업체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전화번호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평점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컨셉별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가격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컨셉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가격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4779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리뷰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별점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내용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)</a:t>
                      </a: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293689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프로그램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회원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서비스명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날짜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 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1468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 날짜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ko-KR" altLang="en-US" sz="1200" u="none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  <a:r>
                        <a:rPr lang="en-US" altLang="ko-KR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 날짜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 내용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예약비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할인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(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 번호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업체명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u="sng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위치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할인율 </a:t>
                      </a:r>
                      <a:r>
                        <a:rPr lang="en-US" altLang="ko-KR" sz="1200" dirty="0"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)</a:t>
                      </a:r>
                    </a:p>
                  </a:txBody>
                  <a:tcPr marL="71446" marR="71446" marT="35721" marB="357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20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611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AF2710-8654-4299-AE90-2ADC0A6E82DA}"/>
              </a:ext>
            </a:extLst>
          </p:cNvPr>
          <p:cNvGrpSpPr/>
          <p:nvPr/>
        </p:nvGrpSpPr>
        <p:grpSpPr>
          <a:xfrm>
            <a:off x="706057" y="532434"/>
            <a:ext cx="7430946" cy="2896565"/>
            <a:chOff x="706056" y="532435"/>
            <a:chExt cx="8044405" cy="31830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9444A3-EF4B-40BA-8F3D-214A6ECB57C7}"/>
                </a:ext>
              </a:extLst>
            </p:cNvPr>
            <p:cNvSpPr/>
            <p:nvPr/>
          </p:nvSpPr>
          <p:spPr>
            <a:xfrm>
              <a:off x="706056" y="532435"/>
              <a:ext cx="8044405" cy="318303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84B2E4-0705-4A7A-A892-AF2A49029D0F}"/>
                </a:ext>
              </a:extLst>
            </p:cNvPr>
            <p:cNvSpPr/>
            <p:nvPr/>
          </p:nvSpPr>
          <p:spPr>
            <a:xfrm>
              <a:off x="886428" y="683870"/>
              <a:ext cx="7683660" cy="288016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4C36C8-51A3-415C-B6D3-204D988929B5}"/>
                </a:ext>
              </a:extLst>
            </p:cNvPr>
            <p:cNvSpPr txBox="1"/>
            <p:nvPr/>
          </p:nvSpPr>
          <p:spPr>
            <a:xfrm>
              <a:off x="1077401" y="1452933"/>
              <a:ext cx="7315201" cy="1319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dirty="0">
                  <a:solidFill>
                    <a:schemeClr val="bg1"/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물리적설계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C72CC9F-2943-4F57-9788-7FCE5A99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75" y="3502520"/>
            <a:ext cx="3239447" cy="31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5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882E87-CBF3-4B69-BE4E-992A2B8E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2195512"/>
            <a:ext cx="10772775" cy="33813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BF8518-E03C-47F2-BCFD-5CF1BDD41EE4}"/>
              </a:ext>
            </a:extLst>
          </p:cNvPr>
          <p:cNvSpPr/>
          <p:nvPr/>
        </p:nvSpPr>
        <p:spPr>
          <a:xfrm>
            <a:off x="709612" y="1723569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신청자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E85FC1-1F83-42E7-9D6C-657728ECAFD2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475F493-A48E-406F-AA15-F537C3BC394E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4D08F37-3BA2-4982-BC5C-60810F03209E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4BE79C3-072E-44C1-94C6-5D4EC20E89F7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1CED163-32E5-4FD8-A85B-8C80FA535EE3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C71DF880-A147-4698-9BB0-46C57927E39B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DB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095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AF6907-3E45-4126-B21D-6C367416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2425"/>
            <a:ext cx="10515600" cy="2667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0E18FC-DBA4-4052-BB24-8ADA721263EC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552E9AC-FB65-4A29-8A0E-3F1B4E0A0A34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C989DE3-D7D0-48F4-B467-0D7E880D1131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23A422-2664-43D8-A555-6F5A0D47DAE0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1ECBFA3-61C9-4580-8371-FABBBFABAD37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B65F8C42-B42A-431A-B2D3-5BD82A9778A3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DB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3413B1-2299-4676-A687-8F41120CFF60}"/>
              </a:ext>
            </a:extLst>
          </p:cNvPr>
          <p:cNvSpPr/>
          <p:nvPr/>
        </p:nvSpPr>
        <p:spPr>
          <a:xfrm>
            <a:off x="838200" y="1799506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식구</a:t>
            </a:r>
          </a:p>
        </p:txBody>
      </p:sp>
    </p:spTree>
    <p:extLst>
      <p:ext uri="{BB962C8B-B14F-4D97-AF65-F5344CB8AC3E}">
        <p14:creationId xmlns:p14="http://schemas.microsoft.com/office/powerpoint/2010/main" val="1260514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F9E510-912B-4291-88B9-34DAB45A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814" y="1941548"/>
            <a:ext cx="4705350" cy="1257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72D339-9372-400F-9EB2-E6351DB1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14" y="3914123"/>
            <a:ext cx="4886325" cy="1514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299F70-5B4E-4B8E-963F-CB133C349C2B}"/>
              </a:ext>
            </a:extLst>
          </p:cNvPr>
          <p:cNvSpPr/>
          <p:nvPr/>
        </p:nvSpPr>
        <p:spPr>
          <a:xfrm>
            <a:off x="3196814" y="1487256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보증업체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412B99-CB97-4CEB-910B-A0A0FA9DA317}"/>
              </a:ext>
            </a:extLst>
          </p:cNvPr>
          <p:cNvSpPr/>
          <p:nvPr/>
        </p:nvSpPr>
        <p:spPr>
          <a:xfrm>
            <a:off x="3196814" y="3379770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등급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35447D-E09B-4890-BDA2-DB60B96307AE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433F6E8-6A55-4946-BB1D-7CFE25B985FA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5F98533-19D9-4132-BA29-E58861C304ED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3AADF31-4C33-4C71-B18E-6C76C2ED4B96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664E976-8131-45C6-A264-983C4BEA68E1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8F0BF5BE-276C-48B6-A1DC-93712AC93A8E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DB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676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3E02A3-4786-47CB-9EAF-5D4AE2055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74" y="3041694"/>
            <a:ext cx="2686050" cy="1695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A5903A-F6CC-493A-A539-37D174E4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60" y="3041694"/>
            <a:ext cx="6219825" cy="19145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943CDE-3C8C-484C-B436-B944BEB50525}"/>
              </a:ext>
            </a:extLst>
          </p:cNvPr>
          <p:cNvSpPr/>
          <p:nvPr/>
        </p:nvSpPr>
        <p:spPr>
          <a:xfrm>
            <a:off x="1313274" y="2587402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이상형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1F6BF9-1087-4C7F-AFFD-795273CD3737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27F1065-8931-4956-AEB0-6550BF826C30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AF12154-94B1-4EA6-AB37-C3D4CBEB28C1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685E1AC-EE89-43EA-9A37-981FDA055003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3513AC2-7DE8-4195-917B-99BC81F82DAC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7ED0524A-DB6A-4072-A9E4-2455F01AC4DD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DB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A13947-636D-4764-A773-1D2018B14FC4}"/>
              </a:ext>
            </a:extLst>
          </p:cNvPr>
          <p:cNvSpPr/>
          <p:nvPr/>
        </p:nvSpPr>
        <p:spPr>
          <a:xfrm>
            <a:off x="4847160" y="2550883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부모</a:t>
            </a:r>
          </a:p>
        </p:txBody>
      </p:sp>
    </p:spTree>
    <p:extLst>
      <p:ext uri="{BB962C8B-B14F-4D97-AF65-F5344CB8AC3E}">
        <p14:creationId xmlns:p14="http://schemas.microsoft.com/office/powerpoint/2010/main" val="198148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AF2710-8654-4299-AE90-2ADC0A6E82DA}"/>
              </a:ext>
            </a:extLst>
          </p:cNvPr>
          <p:cNvGrpSpPr/>
          <p:nvPr/>
        </p:nvGrpSpPr>
        <p:grpSpPr>
          <a:xfrm>
            <a:off x="706057" y="532434"/>
            <a:ext cx="7430946" cy="2896565"/>
            <a:chOff x="706056" y="532435"/>
            <a:chExt cx="8044405" cy="31830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9444A3-EF4B-40BA-8F3D-214A6ECB57C7}"/>
                </a:ext>
              </a:extLst>
            </p:cNvPr>
            <p:cNvSpPr/>
            <p:nvPr/>
          </p:nvSpPr>
          <p:spPr>
            <a:xfrm>
              <a:off x="706056" y="532435"/>
              <a:ext cx="8044405" cy="318303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84B2E4-0705-4A7A-A892-AF2A49029D0F}"/>
                </a:ext>
              </a:extLst>
            </p:cNvPr>
            <p:cNvSpPr/>
            <p:nvPr/>
          </p:nvSpPr>
          <p:spPr>
            <a:xfrm>
              <a:off x="886428" y="683870"/>
              <a:ext cx="7683660" cy="288016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4C36C8-51A3-415C-B6D3-204D988929B5}"/>
                </a:ext>
              </a:extLst>
            </p:cNvPr>
            <p:cNvSpPr txBox="1"/>
            <p:nvPr/>
          </p:nvSpPr>
          <p:spPr>
            <a:xfrm>
              <a:off x="1077401" y="1452933"/>
              <a:ext cx="7315201" cy="1319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dirty="0">
                  <a:solidFill>
                    <a:schemeClr val="bg1"/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개요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CA8E17A-9C62-4073-A41B-A6A15930A1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2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181" y="4052942"/>
            <a:ext cx="3629479" cy="2620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16D654-7746-4C3C-B8E0-F3A06E96181D}"/>
              </a:ext>
            </a:extLst>
          </p:cNvPr>
          <p:cNvSpPr txBox="1"/>
          <p:nvPr/>
        </p:nvSpPr>
        <p:spPr>
          <a:xfrm>
            <a:off x="872674" y="3672427"/>
            <a:ext cx="47485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프로젝트 설명</a:t>
            </a:r>
            <a:endParaRPr lang="en-US" altLang="ko-KR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요구사항 분석</a:t>
            </a:r>
            <a:endParaRPr lang="en-US" altLang="ko-KR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69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3119A2-92F8-49E3-A668-7FCFA96A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14" y="2978032"/>
            <a:ext cx="2867025" cy="1504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E2AF08-FA9B-45F3-92C0-D2A52940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004" y="2978032"/>
            <a:ext cx="5095875" cy="17240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546FA6-C4D3-4094-A39B-5FDB25C8B393}"/>
              </a:ext>
            </a:extLst>
          </p:cNvPr>
          <p:cNvSpPr/>
          <p:nvPr/>
        </p:nvSpPr>
        <p:spPr>
          <a:xfrm>
            <a:off x="1554414" y="2523740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티어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5B6E79F-5196-4410-B64D-BFF60E4747ED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5463927-309F-4DCF-8A24-10841A36D2DD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B8EB815-D5DB-4CC9-97EF-6B610ADB06DB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2598A7E-9B37-438A-9F5A-1FED9B09FF90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9678463-A862-4FCB-B049-7A4A918FC8CC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49514617-D5F4-4166-A1FB-700171CEB349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DB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7191D6-FC70-4569-96BB-B73FAB68B6BE}"/>
              </a:ext>
            </a:extLst>
          </p:cNvPr>
          <p:cNvSpPr/>
          <p:nvPr/>
        </p:nvSpPr>
        <p:spPr>
          <a:xfrm>
            <a:off x="5786463" y="2527064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부서</a:t>
            </a:r>
          </a:p>
        </p:txBody>
      </p:sp>
    </p:spTree>
    <p:extLst>
      <p:ext uri="{BB962C8B-B14F-4D97-AF65-F5344CB8AC3E}">
        <p14:creationId xmlns:p14="http://schemas.microsoft.com/office/powerpoint/2010/main" val="350635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2381F2-496D-46FF-B835-1358353A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53" y="3119140"/>
            <a:ext cx="6781800" cy="2200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8E076C-7266-4087-BDC2-EF9BF986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82" y="3126454"/>
            <a:ext cx="2209800" cy="10572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CBDB20-7401-4FE2-966A-DE1F3452A42E}"/>
              </a:ext>
            </a:extLst>
          </p:cNvPr>
          <p:cNvSpPr/>
          <p:nvPr/>
        </p:nvSpPr>
        <p:spPr>
          <a:xfrm>
            <a:off x="4242253" y="2672162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서비스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B72819-9188-4779-A32A-AEB22E619AB4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A7A33A9-B287-43AE-9E76-22D9F5CB6A51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09710D6-5533-4416-8788-D22B166855A4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2EA7B86-098A-4C48-ABF6-96C8FA1FDE29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1DDF158-3B0C-4111-9F15-9381074E7A46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5474144C-1487-43D1-84D0-EF2B95D502AB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DB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194E4-59E1-40DA-86F1-9AFB4A5121C5}"/>
              </a:ext>
            </a:extLst>
          </p:cNvPr>
          <p:cNvSpPr/>
          <p:nvPr/>
        </p:nvSpPr>
        <p:spPr>
          <a:xfrm>
            <a:off x="1033182" y="2672162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서비스 부서</a:t>
            </a:r>
          </a:p>
        </p:txBody>
      </p:sp>
    </p:spTree>
    <p:extLst>
      <p:ext uri="{BB962C8B-B14F-4D97-AF65-F5344CB8AC3E}">
        <p14:creationId xmlns:p14="http://schemas.microsoft.com/office/powerpoint/2010/main" val="2957386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89116A-A1BC-4CE1-BCD9-DA0E2556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4021679"/>
            <a:ext cx="9734550" cy="1981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CD1A5E-4454-4310-85ED-1CB60C69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173938"/>
            <a:ext cx="7924800" cy="10382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A2C31E-03EA-4CD3-AFF0-03B917CDD97A}"/>
              </a:ext>
            </a:extLst>
          </p:cNvPr>
          <p:cNvSpPr/>
          <p:nvPr/>
        </p:nvSpPr>
        <p:spPr>
          <a:xfrm>
            <a:off x="1228725" y="3504965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직원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5B2DFD-94A8-4303-8041-A96B611137DE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7CB225D-C717-4AB2-AAF9-4BA327D467C5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0BB7482-6776-4B37-BD19-0EC3F18767D2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FA74972-6B48-4B82-8981-74B837F085D5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B2B6B7F-7BE7-441E-8B6E-31274C60827E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B00A13FE-D080-4DF6-9F0B-23522031A1E9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DB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63C317-CF17-4DE2-A4A8-285E5C6330CA}"/>
              </a:ext>
            </a:extLst>
          </p:cNvPr>
          <p:cNvSpPr/>
          <p:nvPr/>
        </p:nvSpPr>
        <p:spPr>
          <a:xfrm>
            <a:off x="1228724" y="1651890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커플</a:t>
            </a:r>
          </a:p>
        </p:txBody>
      </p:sp>
    </p:spTree>
    <p:extLst>
      <p:ext uri="{BB962C8B-B14F-4D97-AF65-F5344CB8AC3E}">
        <p14:creationId xmlns:p14="http://schemas.microsoft.com/office/powerpoint/2010/main" val="2836624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B1351AD-85C2-422C-A627-C97C8E14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77" y="2872158"/>
            <a:ext cx="4791075" cy="1219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2E9D1A-C824-47CE-8EAE-9F74650E9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24" y="2872158"/>
            <a:ext cx="5667375" cy="2447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85366E-244F-46B2-8258-90A27301BCDB}"/>
              </a:ext>
            </a:extLst>
          </p:cNvPr>
          <p:cNvSpPr/>
          <p:nvPr/>
        </p:nvSpPr>
        <p:spPr>
          <a:xfrm>
            <a:off x="832877" y="2365108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웨딩업체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C2960D-961B-438A-A3F1-62129D0A176D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34E955F-9F3F-4810-925E-696F72B9C7DB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893A3BA-56ED-4DA7-8426-7C891A75976C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C0E04A-325F-4F7C-B0DA-EEE14E8C9985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E1367DF-EA51-4D8A-B481-7D7F3A7EFA7F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4A0522B0-FA92-4BD7-8BD6-F81EF79611CC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DB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37BAAD-73B9-42A1-83DF-21307F8CDB99}"/>
              </a:ext>
            </a:extLst>
          </p:cNvPr>
          <p:cNvSpPr/>
          <p:nvPr/>
        </p:nvSpPr>
        <p:spPr>
          <a:xfrm>
            <a:off x="5799324" y="2365108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2108010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06F13C-6D55-444A-A003-767F2805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57" y="2130313"/>
            <a:ext cx="6591300" cy="1257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8CD7E2-16CF-42DF-8149-260F6DDB8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657" y="4211582"/>
            <a:ext cx="5562600" cy="1304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831612-5255-4BD0-9E98-E0A90EA43EF8}"/>
              </a:ext>
            </a:extLst>
          </p:cNvPr>
          <p:cNvSpPr/>
          <p:nvPr/>
        </p:nvSpPr>
        <p:spPr>
          <a:xfrm>
            <a:off x="2831657" y="1676021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리뷰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A28B84-A0E9-464E-AABA-82CB71819DBC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0F8382E-79E7-4E23-AAAF-D31464AD3E3C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B629E16-CA6E-4EBD-BC6F-DF0A99A993C1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0F9AAAD-C61B-48BC-BC92-C7741807DE68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28388EE-9D1A-43F4-98E4-FF697ECEAEB7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62E31158-DCC9-4B56-824C-B8337D3BA7A0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DB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8BBD97-FA3D-4D58-9BC7-DF8331FC072C}"/>
              </a:ext>
            </a:extLst>
          </p:cNvPr>
          <p:cNvSpPr/>
          <p:nvPr/>
        </p:nvSpPr>
        <p:spPr>
          <a:xfrm>
            <a:off x="2831657" y="3757290"/>
            <a:ext cx="219754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예약된 프로그램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149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C26DB4-8F65-436A-B905-3BC7C314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78" y="2224988"/>
            <a:ext cx="7734300" cy="1285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A49F52-E47A-4982-9F9B-913D47EB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78" y="4551874"/>
            <a:ext cx="4714875" cy="12287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C928D6-EADF-4009-886C-80F22CEAB7BD}"/>
              </a:ext>
            </a:extLst>
          </p:cNvPr>
          <p:cNvSpPr/>
          <p:nvPr/>
        </p:nvSpPr>
        <p:spPr>
          <a:xfrm>
            <a:off x="2094378" y="1748600"/>
            <a:ext cx="194999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웨딩업체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 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E13CB5-698A-4856-A9CD-243F260D16C8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C4AB7E2-B753-45E3-BC5C-63842DB36B42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FFB03FB-F196-48D2-955A-E0D7C6EF5629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6DEE20F-15ED-4E23-B797-9A24C9458D38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38877F4-1155-4B28-A508-6FF03277CFBD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97913BF8-017A-4D7E-922A-FC444AB5468C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DB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E3743-7493-450E-9BCE-F0D242F30B85}"/>
              </a:ext>
            </a:extLst>
          </p:cNvPr>
          <p:cNvSpPr/>
          <p:nvPr/>
        </p:nvSpPr>
        <p:spPr>
          <a:xfrm>
            <a:off x="2094378" y="4097582"/>
            <a:ext cx="327548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직원과 업체에 따른 할인율</a:t>
            </a:r>
          </a:p>
        </p:txBody>
      </p:sp>
    </p:spTree>
    <p:extLst>
      <p:ext uri="{BB962C8B-B14F-4D97-AF65-F5344CB8AC3E}">
        <p14:creationId xmlns:p14="http://schemas.microsoft.com/office/powerpoint/2010/main" val="15689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004445-898B-43D9-A4D3-2D0FFA15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26" y="2325516"/>
            <a:ext cx="8039100" cy="12001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00CF29-A969-40F7-B61B-FF2947A0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26" y="3799697"/>
            <a:ext cx="9029700" cy="1514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55BB40-C341-4CE2-9BED-D82D9150C892}"/>
              </a:ext>
            </a:extLst>
          </p:cNvPr>
          <p:cNvSpPr txBox="1"/>
          <p:nvPr/>
        </p:nvSpPr>
        <p:spPr>
          <a:xfrm>
            <a:off x="1536326" y="1682153"/>
            <a:ext cx="72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주선을 받기 위해 자신의 등급 이하의 회원정보를 조회할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7DCDE46-0F29-4021-95CE-1F027A1484D8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B0781AD-E27C-4A8A-8273-E7C04B3F4471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8A34231-7053-427C-A8F9-63B01DC269EA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39B5FB9-AA9E-48D9-86EA-868D6158E08B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D5E4D98-9718-458E-AC5D-CA723B2DFD36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4797502F-DDFC-47CC-9016-85B615607887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SQL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195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9144FB-64B5-45BC-B09B-B752A00C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26" y="2563003"/>
            <a:ext cx="5972175" cy="990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74FA8-CEED-4C89-BD9B-37FE9756A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26" y="3799697"/>
            <a:ext cx="7029450" cy="166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7D2039-4C39-417A-A3D1-FE49D07FDA60}"/>
              </a:ext>
            </a:extLst>
          </p:cNvPr>
          <p:cNvSpPr txBox="1"/>
          <p:nvPr/>
        </p:nvSpPr>
        <p:spPr>
          <a:xfrm>
            <a:off x="1536326" y="1667698"/>
            <a:ext cx="722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</a:t>
            </a:r>
            <a:r>
              <a:rPr lang="ko-KR" altLang="en-US" dirty="0" err="1"/>
              <a:t>티어에서</a:t>
            </a:r>
            <a:r>
              <a:rPr lang="ko-KR" altLang="en-US" dirty="0"/>
              <a:t> 제공받을 수 있는 프로그램을 조회해 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(</a:t>
            </a:r>
            <a:r>
              <a:rPr lang="ko-KR" altLang="en-US" dirty="0" err="1"/>
              <a:t>기준티어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 err="1"/>
              <a:t>티어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9BFDCD-509C-4805-A8F8-A5FDB19782EF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92845C-02BF-4DE8-874E-8F4A982FEBF2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1C6BB5E-EFFD-447F-9A2A-3A9285107A1F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D237847-BE25-40CF-BC3B-5B2E68663388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2DB0CBD-E46F-40AE-89FA-0AA27EEBA1B5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973178E3-8227-410F-8D8A-DD591F374CC0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SQL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54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BBEAED-C5EE-4EC7-B6D9-7A1E4389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61" y="2023460"/>
            <a:ext cx="6791325" cy="228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D52FBF-800D-4EE9-B0B0-8AB2DC0D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1" y="4526658"/>
            <a:ext cx="8086725" cy="1466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08A435-DEE9-4F32-8E9F-413C196C8092}"/>
              </a:ext>
            </a:extLst>
          </p:cNvPr>
          <p:cNvSpPr txBox="1"/>
          <p:nvPr/>
        </p:nvSpPr>
        <p:spPr>
          <a:xfrm>
            <a:off x="1527361" y="1465160"/>
            <a:ext cx="72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커플의 담당 직원을 통해 각 웨딩 업체별 할인율을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DE40EF-543D-4239-9001-0CBD8408C7D1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FA8C772-E3B2-4728-BD13-15A8324BC361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16DDC1B-6282-46FE-8065-E1890511DAC2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723C754-70C4-4806-964E-5581E2C51015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3BD22F9-611F-4895-86C7-0E4276EC1699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F497E7E2-B864-4E29-953A-0F1A8A46ACCF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SQL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960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50C929-9F9C-4824-B2F5-24933A0F6005}"/>
              </a:ext>
            </a:extLst>
          </p:cNvPr>
          <p:cNvSpPr txBox="1"/>
          <p:nvPr/>
        </p:nvSpPr>
        <p:spPr>
          <a:xfrm>
            <a:off x="1536326" y="1969512"/>
            <a:ext cx="722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자신의 부서가 담당하고 있는 프로그램을 찾아볼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(</a:t>
            </a:r>
            <a:r>
              <a:rPr lang="ko-KR" altLang="en-US" dirty="0"/>
              <a:t>기준 </a:t>
            </a:r>
            <a:r>
              <a:rPr lang="en-US" altLang="ko-KR" dirty="0"/>
              <a:t>= </a:t>
            </a:r>
            <a:r>
              <a:rPr lang="ko-KR" altLang="en-US" dirty="0"/>
              <a:t>직원번호 </a:t>
            </a:r>
            <a:r>
              <a:rPr lang="en-US" altLang="ko-KR" dirty="0"/>
              <a:t>1412)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A2FED9-BC9B-4AB9-B0AA-83DD96CB56AD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E0B94F-C961-4A4A-AD90-FB5F9A7D0880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A667616-1678-41AB-964B-158D95F677C1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F082441-4F94-422A-9FBA-A20B76BAED7A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A389DC5-05BA-48A9-A6A6-E3D07B7BEFB5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C081CC0C-DC5E-4236-8370-7519A628703B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SQL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A702875-5819-41B7-9A58-A74262AE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26" y="2978888"/>
            <a:ext cx="6715125" cy="11620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BD79E0-81EF-454B-904D-31ED2CA9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26" y="4638057"/>
            <a:ext cx="91725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302966-EA8C-4FBB-9D7B-A25F80FCC2B4}"/>
              </a:ext>
            </a:extLst>
          </p:cNvPr>
          <p:cNvSpPr/>
          <p:nvPr/>
        </p:nvSpPr>
        <p:spPr>
          <a:xfrm>
            <a:off x="0" y="1"/>
            <a:ext cx="12192000" cy="1408554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E6D362-E9B8-44C6-97A7-4E4DCCD16AD9}"/>
              </a:ext>
            </a:extLst>
          </p:cNvPr>
          <p:cNvSpPr txBox="1"/>
          <p:nvPr/>
        </p:nvSpPr>
        <p:spPr>
          <a:xfrm>
            <a:off x="274024" y="319557"/>
            <a:ext cx="4118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펜고딕B" panose="02020600000000000000" pitchFamily="18" charset="-127"/>
                <a:ea typeface="a펜고딕B" panose="02020600000000000000" pitchFamily="18" charset="-127"/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B09B0A-17EE-4279-A44C-12443D1D63DD}"/>
              </a:ext>
            </a:extLst>
          </p:cNvPr>
          <p:cNvSpPr txBox="1"/>
          <p:nvPr/>
        </p:nvSpPr>
        <p:spPr>
          <a:xfrm>
            <a:off x="703209" y="2035642"/>
            <a:ext cx="140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목적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9BC1A-2218-4BAC-8516-78D9E9D6ECB6}"/>
              </a:ext>
            </a:extLst>
          </p:cNvPr>
          <p:cNvSpPr txBox="1"/>
          <p:nvPr/>
        </p:nvSpPr>
        <p:spPr>
          <a:xfrm>
            <a:off x="882503" y="2595919"/>
            <a:ext cx="8442844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현실세계 시스템을 관계데이터 모델을 사용하여 데이터베이스를 구축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DBMS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는 오라클을 사용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설계는 개념적 설계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논리적 설계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정규화 순서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182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BD7C08-914D-4ECE-9B0A-A03DED11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93" y="2607131"/>
            <a:ext cx="5934075" cy="1028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F60A0-956C-4573-902F-867D6E23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193" y="3906826"/>
            <a:ext cx="4400550" cy="981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EBB392-B25A-4A85-9CD3-3F1A88A4A591}"/>
              </a:ext>
            </a:extLst>
          </p:cNvPr>
          <p:cNvSpPr txBox="1"/>
          <p:nvPr/>
        </p:nvSpPr>
        <p:spPr>
          <a:xfrm>
            <a:off x="1529193" y="1888745"/>
            <a:ext cx="72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자신이 담당 중인 커플목록을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101786-24C6-47EC-9232-97BFAB7F3478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B13015C-CAD5-40E3-B699-A6F88912FA40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1A122E-E4F4-4F8D-A9D5-FFC0BDA9B54E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69B0B6-6F0A-454F-95C1-FEB5D6EF3570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0406B2C-318B-461E-810F-F3F4A718687F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2988AB40-C783-4555-BD99-1C8FE2894E74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SQL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492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0B26D14-0598-42C8-B665-B510AD99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26" y="2722470"/>
            <a:ext cx="6181725" cy="11906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33B0E2-A0A5-4709-97C7-CFD60D95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26" y="4388778"/>
            <a:ext cx="4533900" cy="54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037AEC-B121-4117-8E2B-6A132D68BD77}"/>
              </a:ext>
            </a:extLst>
          </p:cNvPr>
          <p:cNvSpPr txBox="1"/>
          <p:nvPr/>
        </p:nvSpPr>
        <p:spPr>
          <a:xfrm>
            <a:off x="1536326" y="1908882"/>
            <a:ext cx="72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특정 회원의 보증 업체를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650E1A-04F4-4CDA-8E0E-26A9ED98AB1E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7D2E20-27AD-4BE5-9C90-A5DEE7EE6AAD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67852AF-7452-4B99-B491-420809DD4D5D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B998767-DF27-4E7C-8DA3-578F15A9BB47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CBAF74-EF06-45F4-9797-F55C66523BB6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6796F88F-B722-49BF-A598-D1F34F56B61A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SQL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828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037AEC-B121-4117-8E2B-6A132D68BD77}"/>
              </a:ext>
            </a:extLst>
          </p:cNvPr>
          <p:cNvSpPr txBox="1"/>
          <p:nvPr/>
        </p:nvSpPr>
        <p:spPr>
          <a:xfrm>
            <a:off x="838200" y="5632923"/>
            <a:ext cx="878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퍼포먼스를 향상시키기 위해서 사용빈도가 높은 두 </a:t>
            </a:r>
            <a:r>
              <a:rPr lang="ko-KR" altLang="en-US" dirty="0" err="1"/>
              <a:t>애트리뷰트에</a:t>
            </a:r>
            <a:r>
              <a:rPr lang="ko-KR" altLang="en-US" dirty="0"/>
              <a:t> 인덱스를 생성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650E1A-04F4-4CDA-8E0E-26A9ED98AB1E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7D2E20-27AD-4BE5-9C90-A5DEE7EE6AAD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67852AF-7452-4B99-B491-420809DD4D5D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B998767-DF27-4E7C-8DA3-578F15A9BB47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CBAF74-EF06-45F4-9797-F55C66523BB6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6796F88F-B722-49BF-A598-D1F34F56B61A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INDEX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4D80009-3388-452B-AE95-AE22930E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5500"/>
            <a:ext cx="10515600" cy="2667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75B424-F373-46EA-9263-661EAC787F95}"/>
              </a:ext>
            </a:extLst>
          </p:cNvPr>
          <p:cNvSpPr/>
          <p:nvPr/>
        </p:nvSpPr>
        <p:spPr>
          <a:xfrm>
            <a:off x="838200" y="1632581"/>
            <a:ext cx="171559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식구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E40D32C-6663-4A9E-AA3E-BBF33E2AAB2B}"/>
              </a:ext>
            </a:extLst>
          </p:cNvPr>
          <p:cNvCxnSpPr>
            <a:cxnSpLocks/>
          </p:cNvCxnSpPr>
          <p:nvPr/>
        </p:nvCxnSpPr>
        <p:spPr>
          <a:xfrm flipV="1">
            <a:off x="9619129" y="4762500"/>
            <a:ext cx="0" cy="4751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6C9A51D-12C6-4AE8-82F6-D5222F4B69CF}"/>
              </a:ext>
            </a:extLst>
          </p:cNvPr>
          <p:cNvCxnSpPr>
            <a:cxnSpLocks/>
          </p:cNvCxnSpPr>
          <p:nvPr/>
        </p:nvCxnSpPr>
        <p:spPr>
          <a:xfrm flipV="1">
            <a:off x="8561294" y="4762500"/>
            <a:ext cx="0" cy="4751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12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59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41A6A4-26D1-405D-B069-2EB5DEA43405}"/>
              </a:ext>
            </a:extLst>
          </p:cNvPr>
          <p:cNvSpPr/>
          <p:nvPr/>
        </p:nvSpPr>
        <p:spPr>
          <a:xfrm>
            <a:off x="1939636" y="2096683"/>
            <a:ext cx="8674349" cy="2648937"/>
          </a:xfrm>
          <a:prstGeom prst="rect">
            <a:avLst/>
          </a:prstGeom>
          <a:solidFill>
            <a:schemeClr val="bg1">
              <a:alpha val="56000"/>
            </a:schemeClr>
          </a:solidFill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D6A4F-F540-48E0-8662-B59BA7DB8CDF}"/>
              </a:ext>
            </a:extLst>
          </p:cNvPr>
          <p:cNvSpPr txBox="1"/>
          <p:nvPr/>
        </p:nvSpPr>
        <p:spPr>
          <a:xfrm>
            <a:off x="1920240" y="2713132"/>
            <a:ext cx="8717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rgbClr val="595959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3252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302966-EA8C-4FBB-9D7B-A25F80FCC2B4}"/>
              </a:ext>
            </a:extLst>
          </p:cNvPr>
          <p:cNvSpPr/>
          <p:nvPr/>
        </p:nvSpPr>
        <p:spPr>
          <a:xfrm>
            <a:off x="0" y="1"/>
            <a:ext cx="12192000" cy="1408554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E6D362-E9B8-44C6-97A7-4E4DCCD16AD9}"/>
              </a:ext>
            </a:extLst>
          </p:cNvPr>
          <p:cNvSpPr txBox="1"/>
          <p:nvPr/>
        </p:nvSpPr>
        <p:spPr>
          <a:xfrm>
            <a:off x="274023" y="319557"/>
            <a:ext cx="7839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펜고딕B" panose="02020600000000000000" pitchFamily="18" charset="-127"/>
                <a:ea typeface="a펜고딕B" panose="02020600000000000000" pitchFamily="18" charset="-127"/>
              </a:rPr>
              <a:t>관계 데이터 모델 설계 과정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9BC1A-2218-4BAC-8516-78D9E9D6ECB6}"/>
              </a:ext>
            </a:extLst>
          </p:cNvPr>
          <p:cNvSpPr txBox="1"/>
          <p:nvPr/>
        </p:nvSpPr>
        <p:spPr>
          <a:xfrm>
            <a:off x="450980" y="1820587"/>
            <a:ext cx="10710078" cy="174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개념적 설계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실제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DBMS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와 상관없이 비지니스 이해를 통해 개념적 스키마를 산출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엔티티와 관계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식별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애트리뷰트들의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도메인과 키 결정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모델을 통해 모델링하여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다이어그램으로 표현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B5414-6BC0-4998-B717-23A6DF421E8C}"/>
              </a:ext>
            </a:extLst>
          </p:cNvPr>
          <p:cNvSpPr txBox="1"/>
          <p:nvPr/>
        </p:nvSpPr>
        <p:spPr>
          <a:xfrm>
            <a:off x="450981" y="3567540"/>
            <a:ext cx="1091626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논리적 설계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개념적 스키마를 통해 논리적 스키마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관계 데이터베이스 스키마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생성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7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단계를 통해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ER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스키마를 릴레이션으로 사상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B536B-495B-4286-8828-B646720AC3CA}"/>
              </a:ext>
            </a:extLst>
          </p:cNvPr>
          <p:cNvSpPr txBox="1"/>
          <p:nvPr/>
        </p:nvSpPr>
        <p:spPr>
          <a:xfrm>
            <a:off x="450980" y="4852828"/>
            <a:ext cx="1091626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정규화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릴레이션의 무손실 분해를 통해 중복과 갱신 이상을 최소화하여 일관성과 정확성을 유지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단계의 정규형과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BCNF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를 통해 정규화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310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302966-EA8C-4FBB-9D7B-A25F80FCC2B4}"/>
              </a:ext>
            </a:extLst>
          </p:cNvPr>
          <p:cNvSpPr/>
          <p:nvPr/>
        </p:nvSpPr>
        <p:spPr>
          <a:xfrm>
            <a:off x="0" y="1"/>
            <a:ext cx="12192000" cy="1408554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E6D362-E9B8-44C6-97A7-4E4DCCD16AD9}"/>
              </a:ext>
            </a:extLst>
          </p:cNvPr>
          <p:cNvSpPr txBox="1"/>
          <p:nvPr/>
        </p:nvSpPr>
        <p:spPr>
          <a:xfrm>
            <a:off x="274024" y="319557"/>
            <a:ext cx="4805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>
                <a:solidFill>
                  <a:prstClr val="white"/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현실세계 시스템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FEF37-3A57-4918-BD52-121C9F171E4F}"/>
              </a:ext>
            </a:extLst>
          </p:cNvPr>
          <p:cNvSpPr txBox="1"/>
          <p:nvPr/>
        </p:nvSpPr>
        <p:spPr>
          <a:xfrm>
            <a:off x="722259" y="1851495"/>
            <a:ext cx="5373741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설계 및 구축 대상은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결혼정보업체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실제 시스템을 기반으로 변형된 새 시스템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92898-DEF8-4F6B-B6A3-523CCE9C7842}"/>
              </a:ext>
            </a:extLst>
          </p:cNvPr>
          <p:cNvSpPr txBox="1"/>
          <p:nvPr/>
        </p:nvSpPr>
        <p:spPr>
          <a:xfrm>
            <a:off x="722259" y="3536613"/>
            <a:ext cx="814383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주선을 받기 위해 자신의 등급 이하의 회원을 조회해 볼 수 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자신의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티어에서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제공받을 수 있는 프로그램을 조회해 볼 수 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커플의 담당 직원을 통해 각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웨딩업체별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할인률을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확인할 수 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E5234-0ACC-4A15-8D63-0EAE0E2BE19C}"/>
              </a:ext>
            </a:extLst>
          </p:cNvPr>
          <p:cNvSpPr txBox="1"/>
          <p:nvPr/>
        </p:nvSpPr>
        <p:spPr>
          <a:xfrm>
            <a:off x="722259" y="5311867"/>
            <a:ext cx="814383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자신의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부서가 담당하고 있는 프로그램을 찾아볼 수 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자신이 담당 중인 커플을 확인할 수 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특정 회원의 보증 업체를 확인할 수 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9CB83-E2E2-4EBA-B63D-D33D82B0D4F4}"/>
              </a:ext>
            </a:extLst>
          </p:cNvPr>
          <p:cNvSpPr txBox="1"/>
          <p:nvPr/>
        </p:nvSpPr>
        <p:spPr>
          <a:xfrm>
            <a:off x="722259" y="3136503"/>
            <a:ext cx="103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고객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F7A96-F73D-4EEF-AFDB-96FDAF98699D}"/>
              </a:ext>
            </a:extLst>
          </p:cNvPr>
          <p:cNvSpPr txBox="1"/>
          <p:nvPr/>
        </p:nvSpPr>
        <p:spPr>
          <a:xfrm>
            <a:off x="722259" y="4911757"/>
            <a:ext cx="103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직원</a:t>
            </a:r>
          </a:p>
        </p:txBody>
      </p:sp>
    </p:spTree>
    <p:extLst>
      <p:ext uri="{BB962C8B-B14F-4D97-AF65-F5344CB8AC3E}">
        <p14:creationId xmlns:p14="http://schemas.microsoft.com/office/powerpoint/2010/main" val="162077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590858-554A-4B60-80DB-464BAACAF0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1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52" y="3234029"/>
            <a:ext cx="3117448" cy="344737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AF2710-8654-4299-AE90-2ADC0A6E82DA}"/>
              </a:ext>
            </a:extLst>
          </p:cNvPr>
          <p:cNvGrpSpPr/>
          <p:nvPr/>
        </p:nvGrpSpPr>
        <p:grpSpPr>
          <a:xfrm>
            <a:off x="706057" y="532434"/>
            <a:ext cx="7430946" cy="2896565"/>
            <a:chOff x="706056" y="532435"/>
            <a:chExt cx="8044405" cy="31830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9444A3-EF4B-40BA-8F3D-214A6ECB57C7}"/>
                </a:ext>
              </a:extLst>
            </p:cNvPr>
            <p:cNvSpPr/>
            <p:nvPr/>
          </p:nvSpPr>
          <p:spPr>
            <a:xfrm>
              <a:off x="706056" y="532435"/>
              <a:ext cx="8044405" cy="318303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84B2E4-0705-4A7A-A892-AF2A49029D0F}"/>
                </a:ext>
              </a:extLst>
            </p:cNvPr>
            <p:cNvSpPr/>
            <p:nvPr/>
          </p:nvSpPr>
          <p:spPr>
            <a:xfrm>
              <a:off x="886428" y="683870"/>
              <a:ext cx="7683660" cy="288016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4C36C8-51A3-415C-B6D3-204D988929B5}"/>
                </a:ext>
              </a:extLst>
            </p:cNvPr>
            <p:cNvSpPr txBox="1"/>
            <p:nvPr/>
          </p:nvSpPr>
          <p:spPr>
            <a:xfrm>
              <a:off x="1077401" y="1452933"/>
              <a:ext cx="7315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dirty="0">
                  <a:solidFill>
                    <a:schemeClr val="bg1"/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개념적설계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5F33493-D253-4F34-A6D9-088B55308509}"/>
              </a:ext>
            </a:extLst>
          </p:cNvPr>
          <p:cNvSpPr txBox="1"/>
          <p:nvPr/>
        </p:nvSpPr>
        <p:spPr>
          <a:xfrm>
            <a:off x="872674" y="3672427"/>
            <a:ext cx="474854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엔티티</a:t>
            </a:r>
            <a:r>
              <a:rPr lang="en-US" altLang="ko-KR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관계</a:t>
            </a:r>
            <a:r>
              <a:rPr lang="en-US" altLang="ko-KR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</a:t>
            </a: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식별</a:t>
            </a:r>
            <a:endParaRPr lang="en-US" altLang="ko-KR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각 </a:t>
            </a:r>
            <a:r>
              <a:rPr lang="ko-KR" altLang="en-US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애트리뷰트의</a:t>
            </a: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도메인과 키를 결정</a:t>
            </a:r>
            <a:endParaRPr lang="en-US" altLang="ko-KR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ER</a:t>
            </a: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다이어그램으로 표현</a:t>
            </a:r>
            <a:endParaRPr lang="en-US" altLang="ko-KR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62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1D7E74-CE16-42ED-B091-674EC160493F}"/>
              </a:ext>
            </a:extLst>
          </p:cNvPr>
          <p:cNvGrpSpPr/>
          <p:nvPr/>
        </p:nvGrpSpPr>
        <p:grpSpPr>
          <a:xfrm>
            <a:off x="189390" y="54205"/>
            <a:ext cx="11833934" cy="6624021"/>
            <a:chOff x="189390" y="54205"/>
            <a:chExt cx="11833934" cy="662402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8BB1AF2-69F9-4C63-A052-0ACA1B5C408B}"/>
                </a:ext>
              </a:extLst>
            </p:cNvPr>
            <p:cNvGrpSpPr/>
            <p:nvPr/>
          </p:nvGrpSpPr>
          <p:grpSpPr>
            <a:xfrm>
              <a:off x="189390" y="54205"/>
              <a:ext cx="11833934" cy="6624021"/>
              <a:chOff x="189390" y="54205"/>
              <a:chExt cx="11833934" cy="662402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06578A0-ABDC-41E3-AFCE-C51340607E88}"/>
                  </a:ext>
                </a:extLst>
              </p:cNvPr>
              <p:cNvSpPr/>
              <p:nvPr/>
            </p:nvSpPr>
            <p:spPr>
              <a:xfrm>
                <a:off x="189390" y="417250"/>
                <a:ext cx="11833934" cy="6260976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E527E15-C858-408D-A61D-3D6C1E92F8AF}"/>
                  </a:ext>
                </a:extLst>
              </p:cNvPr>
              <p:cNvSpPr/>
              <p:nvPr/>
            </p:nvSpPr>
            <p:spPr>
              <a:xfrm>
                <a:off x="356588" y="54205"/>
                <a:ext cx="3638364" cy="9223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B91DBE2-AB64-448C-A95D-9999E923FFF4}"/>
                  </a:ext>
                </a:extLst>
              </p:cNvPr>
              <p:cNvSpPr/>
              <p:nvPr/>
            </p:nvSpPr>
            <p:spPr>
              <a:xfrm>
                <a:off x="457198" y="163047"/>
                <a:ext cx="3790765" cy="9611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제목 1">
              <a:extLst>
                <a:ext uri="{FF2B5EF4-FFF2-40B4-BE49-F238E27FC236}">
                  <a16:creationId xmlns:a16="http://schemas.microsoft.com/office/drawing/2014/main" id="{96C7CBB8-BDF3-43A2-BEEF-D756F58E7C7D}"/>
                </a:ext>
              </a:extLst>
            </p:cNvPr>
            <p:cNvSpPr txBox="1">
              <a:spLocks/>
            </p:cNvSpPr>
            <p:nvPr/>
          </p:nvSpPr>
          <p:spPr>
            <a:xfrm>
              <a:off x="457197" y="179775"/>
              <a:ext cx="3790765" cy="922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펜고딕B" panose="02020600000000000000" pitchFamily="18" charset="-127"/>
                  <a:ea typeface="a펜고딕B" panose="02020600000000000000" pitchFamily="18" charset="-127"/>
                </a:rPr>
                <a:t>개념적 설계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F7871D2-67D5-4144-9A52-52F85159F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16056"/>
              </p:ext>
            </p:extLst>
          </p:nvPr>
        </p:nvGraphicFramePr>
        <p:xfrm>
          <a:off x="1586515" y="1921095"/>
          <a:ext cx="9368355" cy="4231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5865">
                  <a:extLst>
                    <a:ext uri="{9D8B030D-6E8A-4147-A177-3AD203B41FA5}">
                      <a16:colId xmlns:a16="http://schemas.microsoft.com/office/drawing/2014/main" val="3966198317"/>
                    </a:ext>
                  </a:extLst>
                </a:gridCol>
                <a:gridCol w="2286536">
                  <a:extLst>
                    <a:ext uri="{9D8B030D-6E8A-4147-A177-3AD203B41FA5}">
                      <a16:colId xmlns:a16="http://schemas.microsoft.com/office/drawing/2014/main" val="3467024914"/>
                    </a:ext>
                  </a:extLst>
                </a:gridCol>
                <a:gridCol w="2429444">
                  <a:extLst>
                    <a:ext uri="{9D8B030D-6E8A-4147-A177-3AD203B41FA5}">
                      <a16:colId xmlns:a16="http://schemas.microsoft.com/office/drawing/2014/main" val="1512422491"/>
                    </a:ext>
                  </a:extLst>
                </a:gridCol>
                <a:gridCol w="3206510">
                  <a:extLst>
                    <a:ext uri="{9D8B030D-6E8A-4147-A177-3AD203B41FA5}">
                      <a16:colId xmlns:a16="http://schemas.microsoft.com/office/drawing/2014/main" val="2868482562"/>
                    </a:ext>
                  </a:extLst>
                </a:gridCol>
              </a:tblGrid>
              <a:tr h="389581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Clr>
                          <a:schemeClr val="bg1">
                            <a:lumMod val="65000"/>
                          </a:schemeClr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펜고딕B" panose="02020600000000000000" pitchFamily="18" charset="-127"/>
                          <a:ea typeface="a펜고딕B" panose="02020600000000000000" pitchFamily="18" charset="-127"/>
                        </a:rPr>
                        <a:t>엔티티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Clr>
                          <a:schemeClr val="bg1">
                            <a:lumMod val="65000"/>
                          </a:schemeClr>
                        </a:buClr>
                        <a:buFont typeface="Wingdings" panose="05000000000000000000" pitchFamily="2" charset="2"/>
                        <a:buChar char="v"/>
                      </a:pPr>
                      <a:endParaRPr lang="ko-KR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펜고딕B" panose="02020600000000000000" pitchFamily="18" charset="-127"/>
                        <a:ea typeface="a펜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Clr>
                          <a:schemeClr val="bg1">
                            <a:lumMod val="65000"/>
                          </a:schemeClr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펜고딕B" panose="02020600000000000000" pitchFamily="18" charset="-127"/>
                          <a:ea typeface="a펜고딕B" panose="02020600000000000000" pitchFamily="18" charset="-127"/>
                        </a:rPr>
                        <a:t>엔티티 관계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Clr>
                          <a:schemeClr val="bg1">
                            <a:lumMod val="65000"/>
                          </a:schemeClr>
                        </a:buClr>
                        <a:buFont typeface="Wingdings" panose="05000000000000000000" pitchFamily="2" charset="2"/>
                        <a:buChar char="v"/>
                      </a:pPr>
                      <a:endParaRPr lang="ko-KR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펜고딕B" panose="02020600000000000000" pitchFamily="18" charset="-127"/>
                        <a:ea typeface="a펜고딕B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917837"/>
                  </a:ext>
                </a:extLst>
              </a:tr>
              <a:tr h="358810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신청자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보증업체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부모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2520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식구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커플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웨딩 업체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직원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부서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</a:txBody>
                  <a:tcPr marL="2520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가입한다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추천한다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신원을 확인해 준다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등급을 부여 받는다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배경이 된다 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티어를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 부여 받는다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파트너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marL="2520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주선 해준다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리뷰를 남긴다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예약을 한다</a:t>
                      </a:r>
                      <a:endParaRPr lang="en-US" altLang="ko-K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펜고딕L" panose="02020600000000000000" pitchFamily="18" charset="-127"/>
                        <a:ea typeface="a펜고딕L" panose="02020600000000000000" pitchFamily="18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소속된다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서비스를 담당하다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프로그램을 진행한다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조건을 만족한다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펜고딕L" panose="02020600000000000000" pitchFamily="18" charset="-127"/>
                          <a:ea typeface="a펜고딕L" panose="02020600000000000000" pitchFamily="18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marL="252000"/>
                </a:tc>
                <a:extLst>
                  <a:ext uri="{0D108BD9-81ED-4DB2-BD59-A6C34878D82A}">
                    <a16:rowId xmlns:a16="http://schemas.microsoft.com/office/drawing/2014/main" val="1637354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23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7B830F-8B47-49C2-9D7D-386D0CD162D5}"/>
              </a:ext>
            </a:extLst>
          </p:cNvPr>
          <p:cNvSpPr/>
          <p:nvPr/>
        </p:nvSpPr>
        <p:spPr>
          <a:xfrm>
            <a:off x="95250" y="165110"/>
            <a:ext cx="12020550" cy="6527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94717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B7F7F"/>
              </a:solidFill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53E3C8A-E2A9-4C47-A03C-3BA3EF40A073}"/>
              </a:ext>
            </a:extLst>
          </p:cNvPr>
          <p:cNvSpPr/>
          <p:nvPr/>
        </p:nvSpPr>
        <p:spPr>
          <a:xfrm>
            <a:off x="5607895" y="5289793"/>
            <a:ext cx="870918" cy="376309"/>
          </a:xfrm>
          <a:prstGeom prst="rect">
            <a:avLst/>
          </a:prstGeom>
          <a:solidFill>
            <a:srgbClr val="9D9191"/>
          </a:solidFill>
          <a:ln w="984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/>
              <a:t>부모</a:t>
            </a:r>
            <a:endParaRPr lang="en-US" altLang="ko-KR" sz="1050" dirty="0"/>
          </a:p>
        </p:txBody>
      </p:sp>
      <p:sp>
        <p:nvSpPr>
          <p:cNvPr id="207" name="다이아몬드 206">
            <a:extLst>
              <a:ext uri="{FF2B5EF4-FFF2-40B4-BE49-F238E27FC236}">
                <a16:creationId xmlns:a16="http://schemas.microsoft.com/office/drawing/2014/main" id="{DAC305E6-44F5-48A0-82A3-A7BEAA002F8A}"/>
              </a:ext>
            </a:extLst>
          </p:cNvPr>
          <p:cNvSpPr/>
          <p:nvPr/>
        </p:nvSpPr>
        <p:spPr>
          <a:xfrm>
            <a:off x="5632043" y="4624480"/>
            <a:ext cx="815729" cy="376308"/>
          </a:xfrm>
          <a:prstGeom prst="diamond">
            <a:avLst/>
          </a:prstGeom>
          <a:solidFill>
            <a:srgbClr val="CB7F7F"/>
          </a:solidFill>
          <a:ln w="984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배경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74F047ED-EBF3-44C0-96E5-CE02DBBD8708}"/>
              </a:ext>
            </a:extLst>
          </p:cNvPr>
          <p:cNvSpPr/>
          <p:nvPr/>
        </p:nvSpPr>
        <p:spPr>
          <a:xfrm>
            <a:off x="3892279" y="5289792"/>
            <a:ext cx="870918" cy="376309"/>
          </a:xfrm>
          <a:prstGeom prst="rect">
            <a:avLst/>
          </a:prstGeom>
          <a:solidFill>
            <a:srgbClr val="9D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/>
              <a:t>등급</a:t>
            </a:r>
          </a:p>
        </p:txBody>
      </p:sp>
      <p:sp>
        <p:nvSpPr>
          <p:cNvPr id="209" name="다이아몬드 208">
            <a:extLst>
              <a:ext uri="{FF2B5EF4-FFF2-40B4-BE49-F238E27FC236}">
                <a16:creationId xmlns:a16="http://schemas.microsoft.com/office/drawing/2014/main" id="{D90B5C92-D7AE-4644-8551-D00722BC45FE}"/>
              </a:ext>
            </a:extLst>
          </p:cNvPr>
          <p:cNvSpPr/>
          <p:nvPr/>
        </p:nvSpPr>
        <p:spPr>
          <a:xfrm>
            <a:off x="3922339" y="4624480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부여</a:t>
            </a:r>
          </a:p>
        </p:txBody>
      </p:sp>
      <p:sp>
        <p:nvSpPr>
          <p:cNvPr id="210" name="다이아몬드 209">
            <a:extLst>
              <a:ext uri="{FF2B5EF4-FFF2-40B4-BE49-F238E27FC236}">
                <a16:creationId xmlns:a16="http://schemas.microsoft.com/office/drawing/2014/main" id="{06E04C2A-FA1B-45E2-B31F-6203A7B03CCA}"/>
              </a:ext>
            </a:extLst>
          </p:cNvPr>
          <p:cNvSpPr/>
          <p:nvPr/>
        </p:nvSpPr>
        <p:spPr>
          <a:xfrm>
            <a:off x="8462388" y="2431116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소속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F9AAE23-2EF1-491B-B665-8BAE5A67D8FB}"/>
              </a:ext>
            </a:extLst>
          </p:cNvPr>
          <p:cNvSpPr/>
          <p:nvPr/>
        </p:nvSpPr>
        <p:spPr>
          <a:xfrm>
            <a:off x="7320949" y="2431116"/>
            <a:ext cx="870918" cy="376309"/>
          </a:xfrm>
          <a:prstGeom prst="rect">
            <a:avLst/>
          </a:prstGeom>
          <a:solidFill>
            <a:srgbClr val="9D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/>
              <a:t>직원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C91420B-0D62-4307-A418-4B4E75A88697}"/>
              </a:ext>
            </a:extLst>
          </p:cNvPr>
          <p:cNvSpPr/>
          <p:nvPr/>
        </p:nvSpPr>
        <p:spPr>
          <a:xfrm>
            <a:off x="9646632" y="2431115"/>
            <a:ext cx="870918" cy="376309"/>
          </a:xfrm>
          <a:prstGeom prst="rect">
            <a:avLst/>
          </a:prstGeom>
          <a:solidFill>
            <a:srgbClr val="9D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/>
              <a:t>부서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EE59D8C-B317-4DE2-8F49-9FC668C63B41}"/>
              </a:ext>
            </a:extLst>
          </p:cNvPr>
          <p:cNvSpPr/>
          <p:nvPr/>
        </p:nvSpPr>
        <p:spPr>
          <a:xfrm>
            <a:off x="9646632" y="3438490"/>
            <a:ext cx="870918" cy="376309"/>
          </a:xfrm>
          <a:prstGeom prst="rect">
            <a:avLst/>
          </a:prstGeom>
          <a:solidFill>
            <a:srgbClr val="9D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/>
              <a:t>서비스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C85C52D-211B-446F-8F70-E25AABFA8F75}"/>
              </a:ext>
            </a:extLst>
          </p:cNvPr>
          <p:cNvSpPr/>
          <p:nvPr/>
        </p:nvSpPr>
        <p:spPr>
          <a:xfrm>
            <a:off x="7323690" y="930626"/>
            <a:ext cx="870918" cy="376309"/>
          </a:xfrm>
          <a:prstGeom prst="rect">
            <a:avLst/>
          </a:prstGeom>
          <a:solidFill>
            <a:srgbClr val="9D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/>
              <a:t>웨딩 업체</a:t>
            </a:r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51561597-6E0A-4F36-BB83-A1D87BE59E43}"/>
              </a:ext>
            </a:extLst>
          </p:cNvPr>
          <p:cNvCxnSpPr>
            <a:cxnSpLocks/>
            <a:stCxn id="210" idx="3"/>
            <a:endCxn id="212" idx="1"/>
          </p:cNvCxnSpPr>
          <p:nvPr/>
        </p:nvCxnSpPr>
        <p:spPr>
          <a:xfrm>
            <a:off x="9278117" y="2619270"/>
            <a:ext cx="36851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F4D19F7F-8937-45A0-BFE1-D6ADA0718428}"/>
              </a:ext>
            </a:extLst>
          </p:cNvPr>
          <p:cNvCxnSpPr>
            <a:cxnSpLocks/>
            <a:stCxn id="211" idx="3"/>
            <a:endCxn id="210" idx="1"/>
          </p:cNvCxnSpPr>
          <p:nvPr/>
        </p:nvCxnSpPr>
        <p:spPr>
          <a:xfrm flipV="1">
            <a:off x="8191867" y="2619270"/>
            <a:ext cx="270521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8E4B87A1-0F58-41A7-9D64-D1C404739083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4327738" y="5000788"/>
            <a:ext cx="2466" cy="28900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2A363E2A-3297-4C57-AC11-EA789B5AB611}"/>
              </a:ext>
            </a:extLst>
          </p:cNvPr>
          <p:cNvCxnSpPr>
            <a:cxnSpLocks/>
            <a:stCxn id="209" idx="0"/>
            <a:endCxn id="464" idx="2"/>
          </p:cNvCxnSpPr>
          <p:nvPr/>
        </p:nvCxnSpPr>
        <p:spPr>
          <a:xfrm flipV="1">
            <a:off x="4330204" y="3813740"/>
            <a:ext cx="772605" cy="81074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6EBC2B93-8A07-4F61-A059-E488757D5440}"/>
              </a:ext>
            </a:extLst>
          </p:cNvPr>
          <p:cNvCxnSpPr>
            <a:cxnSpLocks/>
            <a:stCxn id="464" idx="3"/>
            <a:endCxn id="240" idx="1"/>
          </p:cNvCxnSpPr>
          <p:nvPr/>
        </p:nvCxnSpPr>
        <p:spPr>
          <a:xfrm>
            <a:off x="5538268" y="3625586"/>
            <a:ext cx="1811299" cy="10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B2FBC974-97CA-47FF-A70E-A877E7543876}"/>
              </a:ext>
            </a:extLst>
          </p:cNvPr>
          <p:cNvCxnSpPr>
            <a:cxnSpLocks/>
            <a:stCxn id="211" idx="2"/>
            <a:endCxn id="240" idx="0"/>
          </p:cNvCxnSpPr>
          <p:nvPr/>
        </p:nvCxnSpPr>
        <p:spPr>
          <a:xfrm>
            <a:off x="7756408" y="2807425"/>
            <a:ext cx="1024" cy="63106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617F18AF-2D96-43C9-BAC0-F22621CE2551}"/>
              </a:ext>
            </a:extLst>
          </p:cNvPr>
          <p:cNvCxnSpPr>
            <a:cxnSpLocks/>
            <a:stCxn id="215" idx="1"/>
            <a:endCxn id="240" idx="3"/>
          </p:cNvCxnSpPr>
          <p:nvPr/>
        </p:nvCxnSpPr>
        <p:spPr>
          <a:xfrm flipH="1">
            <a:off x="8165297" y="3626645"/>
            <a:ext cx="1481336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541C46C9-DD43-4CFC-9DCA-C15D4527DCC6}"/>
              </a:ext>
            </a:extLst>
          </p:cNvPr>
          <p:cNvCxnSpPr>
            <a:cxnSpLocks/>
            <a:stCxn id="437" idx="2"/>
            <a:endCxn id="464" idx="0"/>
          </p:cNvCxnSpPr>
          <p:nvPr/>
        </p:nvCxnSpPr>
        <p:spPr>
          <a:xfrm flipH="1">
            <a:off x="5102809" y="2809578"/>
            <a:ext cx="3706" cy="627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EFF117A0-E325-459E-BB1B-F518971919CA}"/>
              </a:ext>
            </a:extLst>
          </p:cNvPr>
          <p:cNvCxnSpPr>
            <a:cxnSpLocks/>
            <a:stCxn id="437" idx="3"/>
            <a:endCxn id="211" idx="1"/>
          </p:cNvCxnSpPr>
          <p:nvPr/>
        </p:nvCxnSpPr>
        <p:spPr>
          <a:xfrm flipV="1">
            <a:off x="5514379" y="2619271"/>
            <a:ext cx="1806570" cy="21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72DE0280-8F93-43E9-A285-C0174B001DE5}"/>
              </a:ext>
            </a:extLst>
          </p:cNvPr>
          <p:cNvCxnSpPr>
            <a:cxnSpLocks/>
            <a:stCxn id="467" idx="2"/>
            <a:endCxn id="431" idx="0"/>
          </p:cNvCxnSpPr>
          <p:nvPr/>
        </p:nvCxnSpPr>
        <p:spPr>
          <a:xfrm flipH="1">
            <a:off x="2569193" y="5001070"/>
            <a:ext cx="6348" cy="2999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CBEE02DD-3813-43B5-BD65-B69195D9C6B7}"/>
              </a:ext>
            </a:extLst>
          </p:cNvPr>
          <p:cNvCxnSpPr>
            <a:cxnSpLocks/>
            <a:stCxn id="437" idx="0"/>
            <a:endCxn id="436" idx="2"/>
          </p:cNvCxnSpPr>
          <p:nvPr/>
        </p:nvCxnSpPr>
        <p:spPr>
          <a:xfrm flipV="1">
            <a:off x="5106515" y="1971536"/>
            <a:ext cx="2373" cy="461734"/>
          </a:xfrm>
          <a:prstGeom prst="line">
            <a:avLst/>
          </a:prstGeom>
          <a:ln w="317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다이아몬드 231">
            <a:extLst>
              <a:ext uri="{FF2B5EF4-FFF2-40B4-BE49-F238E27FC236}">
                <a16:creationId xmlns:a16="http://schemas.microsoft.com/office/drawing/2014/main" id="{3E1CC35D-6E99-4206-B807-E2C5782ABA89}"/>
              </a:ext>
            </a:extLst>
          </p:cNvPr>
          <p:cNvSpPr/>
          <p:nvPr/>
        </p:nvSpPr>
        <p:spPr>
          <a:xfrm>
            <a:off x="7353750" y="1595942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예약</a:t>
            </a:r>
          </a:p>
        </p:txBody>
      </p: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2B7B3622-0EE0-41B7-985C-C80F7B76D95B}"/>
              </a:ext>
            </a:extLst>
          </p:cNvPr>
          <p:cNvCxnSpPr>
            <a:cxnSpLocks/>
            <a:stCxn id="436" idx="3"/>
            <a:endCxn id="232" idx="1"/>
          </p:cNvCxnSpPr>
          <p:nvPr/>
        </p:nvCxnSpPr>
        <p:spPr>
          <a:xfrm>
            <a:off x="5544346" y="1783382"/>
            <a:ext cx="1809404" cy="7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55FA90F2-97F0-4C8E-A455-C6CA534FBD43}"/>
              </a:ext>
            </a:extLst>
          </p:cNvPr>
          <p:cNvCxnSpPr>
            <a:cxnSpLocks/>
            <a:stCxn id="211" idx="0"/>
            <a:endCxn id="232" idx="2"/>
          </p:cNvCxnSpPr>
          <p:nvPr/>
        </p:nvCxnSpPr>
        <p:spPr>
          <a:xfrm flipV="1">
            <a:off x="7756408" y="1972250"/>
            <a:ext cx="5207" cy="45886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61282006-2527-4283-A9AD-C5CFAF9A0BE9}"/>
              </a:ext>
            </a:extLst>
          </p:cNvPr>
          <p:cNvCxnSpPr>
            <a:cxnSpLocks/>
            <a:stCxn id="232" idx="0"/>
            <a:endCxn id="216" idx="2"/>
          </p:cNvCxnSpPr>
          <p:nvPr/>
        </p:nvCxnSpPr>
        <p:spPr>
          <a:xfrm flipH="1" flipV="1">
            <a:off x="7759149" y="1306935"/>
            <a:ext cx="2466" cy="2890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28F0BBE7-371F-4457-B613-E6337DB06F03}"/>
              </a:ext>
            </a:extLst>
          </p:cNvPr>
          <p:cNvCxnSpPr>
            <a:cxnSpLocks/>
            <a:stCxn id="464" idx="2"/>
            <a:endCxn id="207" idx="0"/>
          </p:cNvCxnSpPr>
          <p:nvPr/>
        </p:nvCxnSpPr>
        <p:spPr>
          <a:xfrm>
            <a:off x="5102809" y="3813740"/>
            <a:ext cx="937099" cy="810740"/>
          </a:xfrm>
          <a:prstGeom prst="line">
            <a:avLst/>
          </a:prstGeom>
          <a:ln w="317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다이아몬드 236">
            <a:extLst>
              <a:ext uri="{FF2B5EF4-FFF2-40B4-BE49-F238E27FC236}">
                <a16:creationId xmlns:a16="http://schemas.microsoft.com/office/drawing/2014/main" id="{90BB1418-31C7-4D1C-9164-6B61CC38DE03}"/>
              </a:ext>
            </a:extLst>
          </p:cNvPr>
          <p:cNvSpPr/>
          <p:nvPr/>
        </p:nvSpPr>
        <p:spPr>
          <a:xfrm>
            <a:off x="3004652" y="3436684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800" dirty="0"/>
              <a:t>파트너</a:t>
            </a: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0418D0D3-80AD-4414-8A4E-9C3661CB2698}"/>
              </a:ext>
            </a:extLst>
          </p:cNvPr>
          <p:cNvCxnSpPr>
            <a:cxnSpLocks/>
            <a:endCxn id="237" idx="0"/>
          </p:cNvCxnSpPr>
          <p:nvPr/>
        </p:nvCxnSpPr>
        <p:spPr>
          <a:xfrm flipH="1">
            <a:off x="3412517" y="3436684"/>
            <a:ext cx="127333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다이아몬드 239">
            <a:extLst>
              <a:ext uri="{FF2B5EF4-FFF2-40B4-BE49-F238E27FC236}">
                <a16:creationId xmlns:a16="http://schemas.microsoft.com/office/drawing/2014/main" id="{5328A91A-60C3-419D-9B29-8D552288A5D3}"/>
              </a:ext>
            </a:extLst>
          </p:cNvPr>
          <p:cNvSpPr/>
          <p:nvPr/>
        </p:nvSpPr>
        <p:spPr>
          <a:xfrm>
            <a:off x="7349568" y="3438492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프로그램</a:t>
            </a:r>
          </a:p>
        </p:txBody>
      </p: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E27DADCA-FAB4-4F0F-890D-CA6F3B17BDED}"/>
              </a:ext>
            </a:extLst>
          </p:cNvPr>
          <p:cNvCxnSpPr>
            <a:cxnSpLocks/>
            <a:stCxn id="206" idx="2"/>
            <a:endCxn id="244" idx="1"/>
          </p:cNvCxnSpPr>
          <p:nvPr/>
        </p:nvCxnSpPr>
        <p:spPr>
          <a:xfrm>
            <a:off x="2145640" y="2607754"/>
            <a:ext cx="10540" cy="1500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다이아몬드 243">
            <a:extLst>
              <a:ext uri="{FF2B5EF4-FFF2-40B4-BE49-F238E27FC236}">
                <a16:creationId xmlns:a16="http://schemas.microsoft.com/office/drawing/2014/main" id="{DC191394-01AB-49A7-BB58-6942599BA7F2}"/>
              </a:ext>
            </a:extLst>
          </p:cNvPr>
          <p:cNvSpPr/>
          <p:nvPr/>
        </p:nvSpPr>
        <p:spPr>
          <a:xfrm>
            <a:off x="2156181" y="3920338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추천</a:t>
            </a:r>
          </a:p>
        </p:txBody>
      </p: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7EE02C89-3CA4-4E0E-9CF1-502647DA9C2D}"/>
              </a:ext>
            </a:extLst>
          </p:cNvPr>
          <p:cNvCxnSpPr>
            <a:cxnSpLocks/>
            <a:stCxn id="244" idx="3"/>
            <a:endCxn id="464" idx="2"/>
          </p:cNvCxnSpPr>
          <p:nvPr/>
        </p:nvCxnSpPr>
        <p:spPr>
          <a:xfrm flipV="1">
            <a:off x="2971910" y="3813740"/>
            <a:ext cx="2130899" cy="2947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다이아몬드 246">
            <a:extLst>
              <a:ext uri="{FF2B5EF4-FFF2-40B4-BE49-F238E27FC236}">
                <a16:creationId xmlns:a16="http://schemas.microsoft.com/office/drawing/2014/main" id="{F875646C-6A24-474C-BAA9-36116CCDE979}"/>
              </a:ext>
            </a:extLst>
          </p:cNvPr>
          <p:cNvSpPr/>
          <p:nvPr/>
        </p:nvSpPr>
        <p:spPr>
          <a:xfrm>
            <a:off x="4698431" y="935142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리뷰</a:t>
            </a:r>
          </a:p>
        </p:txBody>
      </p: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3022BE80-F544-49EC-AAE8-3CB340C41FA8}"/>
              </a:ext>
            </a:extLst>
          </p:cNvPr>
          <p:cNvCxnSpPr>
            <a:cxnSpLocks/>
            <a:stCxn id="247" idx="2"/>
            <a:endCxn id="436" idx="0"/>
          </p:cNvCxnSpPr>
          <p:nvPr/>
        </p:nvCxnSpPr>
        <p:spPr>
          <a:xfrm>
            <a:off x="5106296" y="1311450"/>
            <a:ext cx="2592" cy="2837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6EE6E3E7-1DD2-4484-B350-B51250B1D9E7}"/>
              </a:ext>
            </a:extLst>
          </p:cNvPr>
          <p:cNvCxnSpPr>
            <a:cxnSpLocks/>
            <a:stCxn id="247" idx="3"/>
            <a:endCxn id="216" idx="1"/>
          </p:cNvCxnSpPr>
          <p:nvPr/>
        </p:nvCxnSpPr>
        <p:spPr>
          <a:xfrm flipV="1">
            <a:off x="5514160" y="1118781"/>
            <a:ext cx="1809530" cy="45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33B99DE-AA86-483E-9A2C-EE20C84CF49C}"/>
              </a:ext>
            </a:extLst>
          </p:cNvPr>
          <p:cNvSpPr/>
          <p:nvPr/>
        </p:nvSpPr>
        <p:spPr>
          <a:xfrm>
            <a:off x="7173217" y="5263130"/>
            <a:ext cx="870918" cy="376309"/>
          </a:xfrm>
          <a:prstGeom prst="rect">
            <a:avLst/>
          </a:prstGeom>
          <a:solidFill>
            <a:srgbClr val="9D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err="1"/>
              <a:t>티어</a:t>
            </a:r>
            <a:endParaRPr lang="ko-KR" altLang="en-US" sz="1050" dirty="0"/>
          </a:p>
        </p:txBody>
      </p:sp>
      <p:sp>
        <p:nvSpPr>
          <p:cNvPr id="258" name="다이아몬드 257">
            <a:extLst>
              <a:ext uri="{FF2B5EF4-FFF2-40B4-BE49-F238E27FC236}">
                <a16:creationId xmlns:a16="http://schemas.microsoft.com/office/drawing/2014/main" id="{A8F1548F-6245-4BA0-8DF6-7617A15A4BBE}"/>
              </a:ext>
            </a:extLst>
          </p:cNvPr>
          <p:cNvSpPr/>
          <p:nvPr/>
        </p:nvSpPr>
        <p:spPr>
          <a:xfrm>
            <a:off x="7203276" y="4624478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부여</a:t>
            </a:r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E807493-A42E-4592-A2E5-1B335636287B}"/>
              </a:ext>
            </a:extLst>
          </p:cNvPr>
          <p:cNvCxnSpPr>
            <a:cxnSpLocks/>
            <a:stCxn id="252" idx="0"/>
            <a:endCxn id="258" idx="2"/>
          </p:cNvCxnSpPr>
          <p:nvPr/>
        </p:nvCxnSpPr>
        <p:spPr>
          <a:xfrm flipV="1">
            <a:off x="7608676" y="5000786"/>
            <a:ext cx="2465" cy="26234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A204B742-89FC-47D1-B4DA-FEC7D852EE10}"/>
              </a:ext>
            </a:extLst>
          </p:cNvPr>
          <p:cNvCxnSpPr>
            <a:cxnSpLocks/>
            <a:stCxn id="258" idx="0"/>
            <a:endCxn id="464" idx="2"/>
          </p:cNvCxnSpPr>
          <p:nvPr/>
        </p:nvCxnSpPr>
        <p:spPr>
          <a:xfrm flipH="1" flipV="1">
            <a:off x="5102809" y="3813740"/>
            <a:ext cx="2508332" cy="8107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다이아몬드 268">
            <a:extLst>
              <a:ext uri="{FF2B5EF4-FFF2-40B4-BE49-F238E27FC236}">
                <a16:creationId xmlns:a16="http://schemas.microsoft.com/office/drawing/2014/main" id="{A26F0820-EE4D-4EA5-9ECE-A98452953F97}"/>
              </a:ext>
            </a:extLst>
          </p:cNvPr>
          <p:cNvSpPr/>
          <p:nvPr/>
        </p:nvSpPr>
        <p:spPr>
          <a:xfrm>
            <a:off x="9674226" y="5263130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조건</a:t>
            </a:r>
          </a:p>
        </p:txBody>
      </p: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D029D610-378E-49AC-A4AB-259929D307BA}"/>
              </a:ext>
            </a:extLst>
          </p:cNvPr>
          <p:cNvCxnSpPr>
            <a:cxnSpLocks/>
            <a:stCxn id="252" idx="3"/>
            <a:endCxn id="269" idx="1"/>
          </p:cNvCxnSpPr>
          <p:nvPr/>
        </p:nvCxnSpPr>
        <p:spPr>
          <a:xfrm flipV="1">
            <a:off x="8044135" y="5451284"/>
            <a:ext cx="1630091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타원 275">
            <a:extLst>
              <a:ext uri="{FF2B5EF4-FFF2-40B4-BE49-F238E27FC236}">
                <a16:creationId xmlns:a16="http://schemas.microsoft.com/office/drawing/2014/main" id="{011D1AA0-01E3-4ED2-B2CB-77248378F9D9}"/>
              </a:ext>
            </a:extLst>
          </p:cNvPr>
          <p:cNvSpPr/>
          <p:nvPr/>
        </p:nvSpPr>
        <p:spPr>
          <a:xfrm>
            <a:off x="556257" y="5889473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업체명</a:t>
            </a:r>
          </a:p>
        </p:txBody>
      </p: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E1E39E6C-5E73-4CC6-BF94-DA4DC0AAA81E}"/>
              </a:ext>
            </a:extLst>
          </p:cNvPr>
          <p:cNvCxnSpPr>
            <a:cxnSpLocks/>
            <a:stCxn id="276" idx="6"/>
            <a:endCxn id="431" idx="1"/>
          </p:cNvCxnSpPr>
          <p:nvPr/>
        </p:nvCxnSpPr>
        <p:spPr>
          <a:xfrm flipV="1">
            <a:off x="1095409" y="5489188"/>
            <a:ext cx="1038325" cy="5129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타원 277">
            <a:extLst>
              <a:ext uri="{FF2B5EF4-FFF2-40B4-BE49-F238E27FC236}">
                <a16:creationId xmlns:a16="http://schemas.microsoft.com/office/drawing/2014/main" id="{63B98E0B-D53A-47AB-9BB9-0777AD8CFD61}"/>
              </a:ext>
            </a:extLst>
          </p:cNvPr>
          <p:cNvSpPr/>
          <p:nvPr/>
        </p:nvSpPr>
        <p:spPr>
          <a:xfrm>
            <a:off x="982383" y="6165715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신뢰도</a:t>
            </a:r>
          </a:p>
        </p:txBody>
      </p: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74ECCC69-75E2-43F6-A981-F4A9C0A2E3A2}"/>
              </a:ext>
            </a:extLst>
          </p:cNvPr>
          <p:cNvCxnSpPr>
            <a:cxnSpLocks/>
            <a:stCxn id="278" idx="7"/>
            <a:endCxn id="431" idx="1"/>
          </p:cNvCxnSpPr>
          <p:nvPr/>
        </p:nvCxnSpPr>
        <p:spPr>
          <a:xfrm flipV="1">
            <a:off x="1442579" y="5489188"/>
            <a:ext cx="691155" cy="70951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>
            <a:extLst>
              <a:ext uri="{FF2B5EF4-FFF2-40B4-BE49-F238E27FC236}">
                <a16:creationId xmlns:a16="http://schemas.microsoft.com/office/drawing/2014/main" id="{44413088-72E9-4BDD-9BC6-3A2E771AFD57}"/>
              </a:ext>
            </a:extLst>
          </p:cNvPr>
          <p:cNvSpPr/>
          <p:nvPr/>
        </p:nvSpPr>
        <p:spPr>
          <a:xfrm>
            <a:off x="1689950" y="6271405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대표 번호</a:t>
            </a: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A8AD5691-2C2C-4AB9-AD1C-6E6A6F92859F}"/>
              </a:ext>
            </a:extLst>
          </p:cNvPr>
          <p:cNvCxnSpPr>
            <a:cxnSpLocks/>
            <a:stCxn id="280" idx="7"/>
            <a:endCxn id="431" idx="1"/>
          </p:cNvCxnSpPr>
          <p:nvPr/>
        </p:nvCxnSpPr>
        <p:spPr>
          <a:xfrm flipH="1" flipV="1">
            <a:off x="2133734" y="5489188"/>
            <a:ext cx="16411" cy="81520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타원 283">
            <a:extLst>
              <a:ext uri="{FF2B5EF4-FFF2-40B4-BE49-F238E27FC236}">
                <a16:creationId xmlns:a16="http://schemas.microsoft.com/office/drawing/2014/main" id="{0FF98EA8-C66D-478D-97D9-62C796C429B7}"/>
              </a:ext>
            </a:extLst>
          </p:cNvPr>
          <p:cNvSpPr/>
          <p:nvPr/>
        </p:nvSpPr>
        <p:spPr>
          <a:xfrm>
            <a:off x="2579306" y="6192805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u="sng" dirty="0">
                <a:solidFill>
                  <a:schemeClr val="tx1"/>
                </a:solidFill>
              </a:rPr>
              <a:t>등급번호</a:t>
            </a:r>
          </a:p>
        </p:txBody>
      </p: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7CC6F457-693B-4CC5-9CCB-9157D872E600}"/>
              </a:ext>
            </a:extLst>
          </p:cNvPr>
          <p:cNvCxnSpPr>
            <a:cxnSpLocks/>
            <a:stCxn id="284" idx="7"/>
            <a:endCxn id="208" idx="2"/>
          </p:cNvCxnSpPr>
          <p:nvPr/>
        </p:nvCxnSpPr>
        <p:spPr>
          <a:xfrm flipV="1">
            <a:off x="3039502" y="5666101"/>
            <a:ext cx="1288236" cy="55969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47FDFC46-84BF-4934-BD47-76A0E07D02CB}"/>
              </a:ext>
            </a:extLst>
          </p:cNvPr>
          <p:cNvSpPr/>
          <p:nvPr/>
        </p:nvSpPr>
        <p:spPr>
          <a:xfrm>
            <a:off x="3136406" y="6354420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연봉</a:t>
            </a:r>
          </a:p>
        </p:txBody>
      </p: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94673009-7631-4005-929D-83DF4696CFE8}"/>
              </a:ext>
            </a:extLst>
          </p:cNvPr>
          <p:cNvCxnSpPr>
            <a:cxnSpLocks/>
            <a:stCxn id="286" idx="7"/>
            <a:endCxn id="208" idx="2"/>
          </p:cNvCxnSpPr>
          <p:nvPr/>
        </p:nvCxnSpPr>
        <p:spPr>
          <a:xfrm flipV="1">
            <a:off x="3596602" y="5666101"/>
            <a:ext cx="731137" cy="72130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타원 288">
            <a:extLst>
              <a:ext uri="{FF2B5EF4-FFF2-40B4-BE49-F238E27FC236}">
                <a16:creationId xmlns:a16="http://schemas.microsoft.com/office/drawing/2014/main" id="{4ACD627E-0336-4920-8BDB-4D4BB323950A}"/>
              </a:ext>
            </a:extLst>
          </p:cNvPr>
          <p:cNvSpPr/>
          <p:nvPr/>
        </p:nvSpPr>
        <p:spPr>
          <a:xfrm>
            <a:off x="3867053" y="6390977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외모</a:t>
            </a:r>
          </a:p>
        </p:txBody>
      </p: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747DBB76-A02C-4A2A-BC54-5E8EBA9C70E7}"/>
              </a:ext>
            </a:extLst>
          </p:cNvPr>
          <p:cNvCxnSpPr>
            <a:cxnSpLocks/>
            <a:stCxn id="289" idx="0"/>
            <a:endCxn id="208" idx="2"/>
          </p:cNvCxnSpPr>
          <p:nvPr/>
        </p:nvCxnSpPr>
        <p:spPr>
          <a:xfrm flipV="1">
            <a:off x="4136629" y="5666101"/>
            <a:ext cx="191109" cy="7248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D6912BE9-C4CD-4131-ABF9-CFC1373F7700}"/>
              </a:ext>
            </a:extLst>
          </p:cNvPr>
          <p:cNvSpPr/>
          <p:nvPr/>
        </p:nvSpPr>
        <p:spPr>
          <a:xfrm>
            <a:off x="4546891" y="6357987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학력</a:t>
            </a:r>
          </a:p>
        </p:txBody>
      </p: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12AC2FAF-0335-4E1B-A4D2-0BFF05AE5A56}"/>
              </a:ext>
            </a:extLst>
          </p:cNvPr>
          <p:cNvCxnSpPr>
            <a:cxnSpLocks/>
            <a:stCxn id="291" idx="0"/>
            <a:endCxn id="208" idx="2"/>
          </p:cNvCxnSpPr>
          <p:nvPr/>
        </p:nvCxnSpPr>
        <p:spPr>
          <a:xfrm flipH="1" flipV="1">
            <a:off x="4327738" y="5666101"/>
            <a:ext cx="488729" cy="6918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타원 293">
            <a:extLst>
              <a:ext uri="{FF2B5EF4-FFF2-40B4-BE49-F238E27FC236}">
                <a16:creationId xmlns:a16="http://schemas.microsoft.com/office/drawing/2014/main" id="{539A7933-B0DA-45CB-A1A8-7C81D5A5AEE6}"/>
              </a:ext>
            </a:extLst>
          </p:cNvPr>
          <p:cNvSpPr/>
          <p:nvPr/>
        </p:nvSpPr>
        <p:spPr>
          <a:xfrm>
            <a:off x="5495006" y="6386109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u="sng" dirty="0">
                <a:solidFill>
                  <a:schemeClr val="tx1"/>
                </a:solidFill>
              </a:rPr>
              <a:t>이름</a:t>
            </a:r>
          </a:p>
        </p:txBody>
      </p: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8918A49F-1CE0-4004-BC03-FDA7641D4E3F}"/>
              </a:ext>
            </a:extLst>
          </p:cNvPr>
          <p:cNvCxnSpPr>
            <a:cxnSpLocks/>
            <a:stCxn id="294" idx="0"/>
            <a:endCxn id="205" idx="2"/>
          </p:cNvCxnSpPr>
          <p:nvPr/>
        </p:nvCxnSpPr>
        <p:spPr>
          <a:xfrm flipV="1">
            <a:off x="5764582" y="5666102"/>
            <a:ext cx="278772" cy="72000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928AB1FB-4B6D-4FA7-8516-AFC93382AA72}"/>
              </a:ext>
            </a:extLst>
          </p:cNvPr>
          <p:cNvSpPr/>
          <p:nvPr/>
        </p:nvSpPr>
        <p:spPr>
          <a:xfrm>
            <a:off x="6091539" y="6385208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관계</a:t>
            </a:r>
          </a:p>
        </p:txBody>
      </p: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91949792-BDC0-47FF-B869-B807F3EECE40}"/>
              </a:ext>
            </a:extLst>
          </p:cNvPr>
          <p:cNvCxnSpPr>
            <a:cxnSpLocks/>
            <a:stCxn id="296" idx="0"/>
            <a:endCxn id="205" idx="2"/>
          </p:cNvCxnSpPr>
          <p:nvPr/>
        </p:nvCxnSpPr>
        <p:spPr>
          <a:xfrm flipH="1" flipV="1">
            <a:off x="6043354" y="5666102"/>
            <a:ext cx="317761" cy="71910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타원 303">
            <a:extLst>
              <a:ext uri="{FF2B5EF4-FFF2-40B4-BE49-F238E27FC236}">
                <a16:creationId xmlns:a16="http://schemas.microsoft.com/office/drawing/2014/main" id="{7C726755-543B-4157-8A7D-9257C6898261}"/>
              </a:ext>
            </a:extLst>
          </p:cNvPr>
          <p:cNvSpPr/>
          <p:nvPr/>
        </p:nvSpPr>
        <p:spPr>
          <a:xfrm>
            <a:off x="6688024" y="6386993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재산</a:t>
            </a:r>
          </a:p>
        </p:txBody>
      </p: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E4218130-24BB-475A-A0DA-77D0F7C78BE4}"/>
              </a:ext>
            </a:extLst>
          </p:cNvPr>
          <p:cNvCxnSpPr>
            <a:cxnSpLocks/>
            <a:stCxn id="304" idx="0"/>
            <a:endCxn id="205" idx="2"/>
          </p:cNvCxnSpPr>
          <p:nvPr/>
        </p:nvCxnSpPr>
        <p:spPr>
          <a:xfrm flipH="1" flipV="1">
            <a:off x="6043354" y="5666102"/>
            <a:ext cx="914246" cy="7208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타원 305">
            <a:extLst>
              <a:ext uri="{FF2B5EF4-FFF2-40B4-BE49-F238E27FC236}">
                <a16:creationId xmlns:a16="http://schemas.microsoft.com/office/drawing/2014/main" id="{DA8E8B86-D1A9-477B-871C-462B8376D2CF}"/>
              </a:ext>
            </a:extLst>
          </p:cNvPr>
          <p:cNvSpPr/>
          <p:nvPr/>
        </p:nvSpPr>
        <p:spPr>
          <a:xfrm>
            <a:off x="8206003" y="6297197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명칭</a:t>
            </a:r>
          </a:p>
        </p:txBody>
      </p: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40300D0F-2037-42FE-8ADB-BA3355EC53CD}"/>
              </a:ext>
            </a:extLst>
          </p:cNvPr>
          <p:cNvCxnSpPr>
            <a:cxnSpLocks/>
            <a:stCxn id="444" idx="0"/>
            <a:endCxn id="252" idx="2"/>
          </p:cNvCxnSpPr>
          <p:nvPr/>
        </p:nvCxnSpPr>
        <p:spPr>
          <a:xfrm flipH="1" flipV="1">
            <a:off x="7608676" y="5639439"/>
            <a:ext cx="86582" cy="7155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타원 309">
            <a:extLst>
              <a:ext uri="{FF2B5EF4-FFF2-40B4-BE49-F238E27FC236}">
                <a16:creationId xmlns:a16="http://schemas.microsoft.com/office/drawing/2014/main" id="{65F577CA-32E5-4040-BA84-04392AD5F766}"/>
              </a:ext>
            </a:extLst>
          </p:cNvPr>
          <p:cNvSpPr/>
          <p:nvPr/>
        </p:nvSpPr>
        <p:spPr>
          <a:xfrm>
            <a:off x="8777507" y="6000531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회비</a:t>
            </a:r>
          </a:p>
        </p:txBody>
      </p: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5A9684C9-6D49-4281-BE62-99ABB7DBA34E}"/>
              </a:ext>
            </a:extLst>
          </p:cNvPr>
          <p:cNvCxnSpPr>
            <a:cxnSpLocks/>
            <a:stCxn id="310" idx="1"/>
            <a:endCxn id="252" idx="2"/>
          </p:cNvCxnSpPr>
          <p:nvPr/>
        </p:nvCxnSpPr>
        <p:spPr>
          <a:xfrm flipH="1" flipV="1">
            <a:off x="7608676" y="5639439"/>
            <a:ext cx="1247787" cy="39408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타원 311">
            <a:extLst>
              <a:ext uri="{FF2B5EF4-FFF2-40B4-BE49-F238E27FC236}">
                <a16:creationId xmlns:a16="http://schemas.microsoft.com/office/drawing/2014/main" id="{CFB12EA2-E8B2-4503-96FD-29EEAB957C69}"/>
              </a:ext>
            </a:extLst>
          </p:cNvPr>
          <p:cNvSpPr/>
          <p:nvPr/>
        </p:nvSpPr>
        <p:spPr>
          <a:xfrm>
            <a:off x="11255429" y="3488243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u="sng" dirty="0">
                <a:solidFill>
                  <a:schemeClr val="tx1"/>
                </a:solidFill>
              </a:rPr>
              <a:t>서비스명</a:t>
            </a:r>
          </a:p>
        </p:txBody>
      </p: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090B65B1-71BB-44A2-B790-919BDF4FBE55}"/>
              </a:ext>
            </a:extLst>
          </p:cNvPr>
          <p:cNvCxnSpPr>
            <a:cxnSpLocks/>
            <a:stCxn id="312" idx="2"/>
            <a:endCxn id="215" idx="3"/>
          </p:cNvCxnSpPr>
          <p:nvPr/>
        </p:nvCxnSpPr>
        <p:spPr>
          <a:xfrm flipH="1">
            <a:off x="10517550" y="3600875"/>
            <a:ext cx="737879" cy="2577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타원 313">
            <a:extLst>
              <a:ext uri="{FF2B5EF4-FFF2-40B4-BE49-F238E27FC236}">
                <a16:creationId xmlns:a16="http://schemas.microsoft.com/office/drawing/2014/main" id="{3A14E4B0-D6DA-4B9C-9ADB-95CF404B6425}"/>
              </a:ext>
            </a:extLst>
          </p:cNvPr>
          <p:cNvSpPr/>
          <p:nvPr/>
        </p:nvSpPr>
        <p:spPr>
          <a:xfrm>
            <a:off x="11255429" y="3770049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장소</a:t>
            </a:r>
          </a:p>
        </p:txBody>
      </p: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EFE3D27A-58F2-4BCE-B5E7-5686ABFC9FEA}"/>
              </a:ext>
            </a:extLst>
          </p:cNvPr>
          <p:cNvCxnSpPr>
            <a:cxnSpLocks/>
            <a:stCxn id="314" idx="2"/>
            <a:endCxn id="215" idx="3"/>
          </p:cNvCxnSpPr>
          <p:nvPr/>
        </p:nvCxnSpPr>
        <p:spPr>
          <a:xfrm flipH="1" flipV="1">
            <a:off x="10517550" y="3626645"/>
            <a:ext cx="737879" cy="25603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타원 315">
            <a:extLst>
              <a:ext uri="{FF2B5EF4-FFF2-40B4-BE49-F238E27FC236}">
                <a16:creationId xmlns:a16="http://schemas.microsoft.com/office/drawing/2014/main" id="{89F6F2A9-EDC8-4F5A-925E-CBDC58D0AFE1}"/>
              </a:ext>
            </a:extLst>
          </p:cNvPr>
          <p:cNvSpPr/>
          <p:nvPr/>
        </p:nvSpPr>
        <p:spPr>
          <a:xfrm>
            <a:off x="11255429" y="3206438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 lnSpcReduction="20000"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서비스 </a:t>
            </a:r>
            <a:endParaRPr lang="en-US" altLang="ko-KR" sz="600" dirty="0">
              <a:solidFill>
                <a:schemeClr val="tx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종류</a:t>
            </a:r>
          </a:p>
        </p:txBody>
      </p: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A48EBDF3-F316-4597-A87B-9FF0F65E3ABB}"/>
              </a:ext>
            </a:extLst>
          </p:cNvPr>
          <p:cNvCxnSpPr>
            <a:cxnSpLocks/>
            <a:stCxn id="316" idx="2"/>
            <a:endCxn id="215" idx="3"/>
          </p:cNvCxnSpPr>
          <p:nvPr/>
        </p:nvCxnSpPr>
        <p:spPr>
          <a:xfrm flipH="1">
            <a:off x="10517550" y="3319069"/>
            <a:ext cx="737879" cy="3075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타원 317">
            <a:extLst>
              <a:ext uri="{FF2B5EF4-FFF2-40B4-BE49-F238E27FC236}">
                <a16:creationId xmlns:a16="http://schemas.microsoft.com/office/drawing/2014/main" id="{2BDA2131-2C28-43F0-B36F-FEB8D6142EB0}"/>
              </a:ext>
            </a:extLst>
          </p:cNvPr>
          <p:cNvSpPr/>
          <p:nvPr/>
        </p:nvSpPr>
        <p:spPr>
          <a:xfrm>
            <a:off x="11255429" y="4051854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가격</a:t>
            </a:r>
          </a:p>
        </p:txBody>
      </p: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1141DAC7-1863-4966-A16B-BBC5AE0BEFC4}"/>
              </a:ext>
            </a:extLst>
          </p:cNvPr>
          <p:cNvCxnSpPr>
            <a:cxnSpLocks/>
            <a:stCxn id="318" idx="2"/>
            <a:endCxn id="215" idx="3"/>
          </p:cNvCxnSpPr>
          <p:nvPr/>
        </p:nvCxnSpPr>
        <p:spPr>
          <a:xfrm flipH="1" flipV="1">
            <a:off x="10517550" y="3626645"/>
            <a:ext cx="737879" cy="53784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타원 319">
            <a:extLst>
              <a:ext uri="{FF2B5EF4-FFF2-40B4-BE49-F238E27FC236}">
                <a16:creationId xmlns:a16="http://schemas.microsoft.com/office/drawing/2014/main" id="{0A735CB5-B353-447D-A0A1-E204123C2578}"/>
              </a:ext>
            </a:extLst>
          </p:cNvPr>
          <p:cNvSpPr/>
          <p:nvPr/>
        </p:nvSpPr>
        <p:spPr>
          <a:xfrm>
            <a:off x="11255429" y="2755720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부서명</a:t>
            </a:r>
          </a:p>
        </p:txBody>
      </p: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A03875CC-7490-484C-9447-4F57FB62C746}"/>
              </a:ext>
            </a:extLst>
          </p:cNvPr>
          <p:cNvCxnSpPr>
            <a:cxnSpLocks/>
            <a:stCxn id="320" idx="2"/>
            <a:endCxn id="212" idx="3"/>
          </p:cNvCxnSpPr>
          <p:nvPr/>
        </p:nvCxnSpPr>
        <p:spPr>
          <a:xfrm flipH="1" flipV="1">
            <a:off x="10517550" y="2619270"/>
            <a:ext cx="737879" cy="24908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타원 329">
            <a:extLst>
              <a:ext uri="{FF2B5EF4-FFF2-40B4-BE49-F238E27FC236}">
                <a16:creationId xmlns:a16="http://schemas.microsoft.com/office/drawing/2014/main" id="{3D3A817A-7FF1-4DD9-9B8A-406FBA691ED2}"/>
              </a:ext>
            </a:extLst>
          </p:cNvPr>
          <p:cNvSpPr/>
          <p:nvPr/>
        </p:nvSpPr>
        <p:spPr>
          <a:xfrm>
            <a:off x="11267439" y="2436380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u="sng" dirty="0">
                <a:solidFill>
                  <a:schemeClr val="tx1"/>
                </a:solidFill>
              </a:rPr>
              <a:t>부서번호</a:t>
            </a:r>
          </a:p>
        </p:txBody>
      </p:sp>
      <p:cxnSp>
        <p:nvCxnSpPr>
          <p:cNvPr id="331" name="직선 연결선 330">
            <a:extLst>
              <a:ext uri="{FF2B5EF4-FFF2-40B4-BE49-F238E27FC236}">
                <a16:creationId xmlns:a16="http://schemas.microsoft.com/office/drawing/2014/main" id="{4948D63B-C413-4FA8-8617-17AE274008C0}"/>
              </a:ext>
            </a:extLst>
          </p:cNvPr>
          <p:cNvCxnSpPr>
            <a:cxnSpLocks/>
            <a:stCxn id="330" idx="3"/>
            <a:endCxn id="212" idx="3"/>
          </p:cNvCxnSpPr>
          <p:nvPr/>
        </p:nvCxnSpPr>
        <p:spPr>
          <a:xfrm flipH="1" flipV="1">
            <a:off x="10517550" y="2619270"/>
            <a:ext cx="828845" cy="938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타원 335">
            <a:extLst>
              <a:ext uri="{FF2B5EF4-FFF2-40B4-BE49-F238E27FC236}">
                <a16:creationId xmlns:a16="http://schemas.microsoft.com/office/drawing/2014/main" id="{2B6BA78C-2EB8-4740-B214-FAC2776E4963}"/>
              </a:ext>
            </a:extLst>
          </p:cNvPr>
          <p:cNvSpPr/>
          <p:nvPr/>
        </p:nvSpPr>
        <p:spPr>
          <a:xfrm>
            <a:off x="11232074" y="2092608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전화 번호</a:t>
            </a:r>
          </a:p>
        </p:txBody>
      </p: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EFC9A304-1893-4D54-8E97-210D32847A93}"/>
              </a:ext>
            </a:extLst>
          </p:cNvPr>
          <p:cNvCxnSpPr>
            <a:cxnSpLocks/>
            <a:stCxn id="336" idx="3"/>
            <a:endCxn id="212" idx="3"/>
          </p:cNvCxnSpPr>
          <p:nvPr/>
        </p:nvCxnSpPr>
        <p:spPr>
          <a:xfrm flipH="1">
            <a:off x="10517550" y="2284881"/>
            <a:ext cx="793481" cy="3343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타원 337">
            <a:extLst>
              <a:ext uri="{FF2B5EF4-FFF2-40B4-BE49-F238E27FC236}">
                <a16:creationId xmlns:a16="http://schemas.microsoft.com/office/drawing/2014/main" id="{6F262017-4780-4D86-822E-462C0039A8F0}"/>
              </a:ext>
            </a:extLst>
          </p:cNvPr>
          <p:cNvSpPr/>
          <p:nvPr/>
        </p:nvSpPr>
        <p:spPr>
          <a:xfrm>
            <a:off x="8369363" y="355695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u="sng" dirty="0">
                <a:solidFill>
                  <a:schemeClr val="tx1"/>
                </a:solidFill>
              </a:rPr>
              <a:t>업체명</a:t>
            </a:r>
          </a:p>
        </p:txBody>
      </p:sp>
      <p:cxnSp>
        <p:nvCxnSpPr>
          <p:cNvPr id="339" name="직선 연결선 338">
            <a:extLst>
              <a:ext uri="{FF2B5EF4-FFF2-40B4-BE49-F238E27FC236}">
                <a16:creationId xmlns:a16="http://schemas.microsoft.com/office/drawing/2014/main" id="{A9360F24-B09A-46F9-8983-C88C30CB1804}"/>
              </a:ext>
            </a:extLst>
          </p:cNvPr>
          <p:cNvCxnSpPr>
            <a:cxnSpLocks/>
            <a:stCxn id="338" idx="4"/>
            <a:endCxn id="216" idx="0"/>
          </p:cNvCxnSpPr>
          <p:nvPr/>
        </p:nvCxnSpPr>
        <p:spPr>
          <a:xfrm flipH="1">
            <a:off x="7759149" y="580957"/>
            <a:ext cx="879790" cy="34966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타원 341">
            <a:extLst>
              <a:ext uri="{FF2B5EF4-FFF2-40B4-BE49-F238E27FC236}">
                <a16:creationId xmlns:a16="http://schemas.microsoft.com/office/drawing/2014/main" id="{9279F0E6-1729-4F07-88BB-DA9F0F799413}"/>
              </a:ext>
            </a:extLst>
          </p:cNvPr>
          <p:cNvSpPr/>
          <p:nvPr/>
        </p:nvSpPr>
        <p:spPr>
          <a:xfrm>
            <a:off x="9013325" y="649676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u="sng" dirty="0">
                <a:solidFill>
                  <a:schemeClr val="tx1"/>
                </a:solidFill>
              </a:rPr>
              <a:t>위치</a:t>
            </a:r>
          </a:p>
        </p:txBody>
      </p: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D2DC1CE1-467C-4545-9268-4E2AC0DBCD3E}"/>
              </a:ext>
            </a:extLst>
          </p:cNvPr>
          <p:cNvCxnSpPr>
            <a:cxnSpLocks/>
            <a:stCxn id="342" idx="3"/>
            <a:endCxn id="216" idx="3"/>
          </p:cNvCxnSpPr>
          <p:nvPr/>
        </p:nvCxnSpPr>
        <p:spPr>
          <a:xfrm flipH="1">
            <a:off x="8194608" y="841949"/>
            <a:ext cx="897674" cy="2768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타원 345">
            <a:extLst>
              <a:ext uri="{FF2B5EF4-FFF2-40B4-BE49-F238E27FC236}">
                <a16:creationId xmlns:a16="http://schemas.microsoft.com/office/drawing/2014/main" id="{64F07A33-5250-4CBC-887D-6CC1443BEC51}"/>
              </a:ext>
            </a:extLst>
          </p:cNvPr>
          <p:cNvSpPr/>
          <p:nvPr/>
        </p:nvSpPr>
        <p:spPr>
          <a:xfrm>
            <a:off x="6237509" y="574056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전화번호</a:t>
            </a:r>
          </a:p>
        </p:txBody>
      </p: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215DB7A3-E8DE-431C-9FC3-DC3112804371}"/>
              </a:ext>
            </a:extLst>
          </p:cNvPr>
          <p:cNvCxnSpPr>
            <a:cxnSpLocks/>
            <a:stCxn id="346" idx="5"/>
            <a:endCxn id="216" idx="0"/>
          </p:cNvCxnSpPr>
          <p:nvPr/>
        </p:nvCxnSpPr>
        <p:spPr>
          <a:xfrm>
            <a:off x="6697704" y="766329"/>
            <a:ext cx="1061445" cy="1642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타원 347">
            <a:extLst>
              <a:ext uri="{FF2B5EF4-FFF2-40B4-BE49-F238E27FC236}">
                <a16:creationId xmlns:a16="http://schemas.microsoft.com/office/drawing/2014/main" id="{F622A2C1-814E-4FF7-909C-50F057D990D1}"/>
              </a:ext>
            </a:extLst>
          </p:cNvPr>
          <p:cNvSpPr/>
          <p:nvPr/>
        </p:nvSpPr>
        <p:spPr>
          <a:xfrm>
            <a:off x="6751274" y="332299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평점</a:t>
            </a:r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9285EE89-A3C6-4525-9D59-D47833B61664}"/>
              </a:ext>
            </a:extLst>
          </p:cNvPr>
          <p:cNvCxnSpPr>
            <a:cxnSpLocks/>
            <a:stCxn id="348" idx="4"/>
            <a:endCxn id="216" idx="0"/>
          </p:cNvCxnSpPr>
          <p:nvPr/>
        </p:nvCxnSpPr>
        <p:spPr>
          <a:xfrm>
            <a:off x="7020850" y="557561"/>
            <a:ext cx="738299" cy="37306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타원 351">
            <a:extLst>
              <a:ext uri="{FF2B5EF4-FFF2-40B4-BE49-F238E27FC236}">
                <a16:creationId xmlns:a16="http://schemas.microsoft.com/office/drawing/2014/main" id="{455C13F8-3935-42D5-81B0-BE4AC83CC386}"/>
              </a:ext>
            </a:extLst>
          </p:cNvPr>
          <p:cNvSpPr/>
          <p:nvPr/>
        </p:nvSpPr>
        <p:spPr>
          <a:xfrm>
            <a:off x="3131969" y="641332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커플이름</a:t>
            </a:r>
          </a:p>
        </p:txBody>
      </p: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728BC876-B7F5-4862-ACFD-EF31AD2D363A}"/>
              </a:ext>
            </a:extLst>
          </p:cNvPr>
          <p:cNvCxnSpPr>
            <a:cxnSpLocks/>
            <a:stCxn id="352" idx="5"/>
            <a:endCxn id="436" idx="1"/>
          </p:cNvCxnSpPr>
          <p:nvPr/>
        </p:nvCxnSpPr>
        <p:spPr>
          <a:xfrm>
            <a:off x="3592164" y="833605"/>
            <a:ext cx="1081264" cy="949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타원 355">
            <a:extLst>
              <a:ext uri="{FF2B5EF4-FFF2-40B4-BE49-F238E27FC236}">
                <a16:creationId xmlns:a16="http://schemas.microsoft.com/office/drawing/2014/main" id="{FB8688C3-606E-497B-BB96-222288A85B34}"/>
              </a:ext>
            </a:extLst>
          </p:cNvPr>
          <p:cNvSpPr/>
          <p:nvPr/>
        </p:nvSpPr>
        <p:spPr>
          <a:xfrm>
            <a:off x="7551573" y="243065"/>
            <a:ext cx="539152" cy="225262"/>
          </a:xfrm>
          <a:prstGeom prst="ellipse">
            <a:avLst/>
          </a:prstGeom>
          <a:solidFill>
            <a:schemeClr val="bg1"/>
          </a:solidFill>
          <a:ln w="4762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컨셉</a:t>
            </a:r>
          </a:p>
        </p:txBody>
      </p: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30D66B5A-0600-47B3-8576-B414FE9799A4}"/>
              </a:ext>
            </a:extLst>
          </p:cNvPr>
          <p:cNvCxnSpPr>
            <a:cxnSpLocks/>
            <a:stCxn id="356" idx="4"/>
            <a:endCxn id="216" idx="0"/>
          </p:cNvCxnSpPr>
          <p:nvPr/>
        </p:nvCxnSpPr>
        <p:spPr>
          <a:xfrm flipH="1">
            <a:off x="7759149" y="468327"/>
            <a:ext cx="62000" cy="46229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타원 357">
            <a:extLst>
              <a:ext uri="{FF2B5EF4-FFF2-40B4-BE49-F238E27FC236}">
                <a16:creationId xmlns:a16="http://schemas.microsoft.com/office/drawing/2014/main" id="{0644AE65-31B7-4F2A-8A26-F7E985B41792}"/>
              </a:ext>
            </a:extLst>
          </p:cNvPr>
          <p:cNvSpPr/>
          <p:nvPr/>
        </p:nvSpPr>
        <p:spPr>
          <a:xfrm>
            <a:off x="3819216" y="581951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기념일</a:t>
            </a:r>
          </a:p>
        </p:txBody>
      </p:sp>
      <p:cxnSp>
        <p:nvCxnSpPr>
          <p:cNvPr id="359" name="직선 연결선 358">
            <a:extLst>
              <a:ext uri="{FF2B5EF4-FFF2-40B4-BE49-F238E27FC236}">
                <a16:creationId xmlns:a16="http://schemas.microsoft.com/office/drawing/2014/main" id="{D81D310B-E264-4CA4-A222-8A5127220545}"/>
              </a:ext>
            </a:extLst>
          </p:cNvPr>
          <p:cNvCxnSpPr>
            <a:cxnSpLocks/>
            <a:stCxn id="358" idx="4"/>
            <a:endCxn id="436" idx="1"/>
          </p:cNvCxnSpPr>
          <p:nvPr/>
        </p:nvCxnSpPr>
        <p:spPr>
          <a:xfrm>
            <a:off x="4088792" y="807213"/>
            <a:ext cx="584636" cy="97616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연결선 361">
            <a:extLst>
              <a:ext uri="{FF2B5EF4-FFF2-40B4-BE49-F238E27FC236}">
                <a16:creationId xmlns:a16="http://schemas.microsoft.com/office/drawing/2014/main" id="{86386742-76B4-41D8-9D71-16575340758B}"/>
              </a:ext>
            </a:extLst>
          </p:cNvPr>
          <p:cNvCxnSpPr>
            <a:cxnSpLocks/>
            <a:endCxn id="237" idx="2"/>
          </p:cNvCxnSpPr>
          <p:nvPr/>
        </p:nvCxnSpPr>
        <p:spPr>
          <a:xfrm flipH="1">
            <a:off x="3412517" y="3812992"/>
            <a:ext cx="127333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타원 374">
            <a:extLst>
              <a:ext uri="{FF2B5EF4-FFF2-40B4-BE49-F238E27FC236}">
                <a16:creationId xmlns:a16="http://schemas.microsoft.com/office/drawing/2014/main" id="{860623F3-0398-46FD-9993-CCC112BE301B}"/>
              </a:ext>
            </a:extLst>
          </p:cNvPr>
          <p:cNvSpPr/>
          <p:nvPr/>
        </p:nvSpPr>
        <p:spPr>
          <a:xfrm>
            <a:off x="8446366" y="1251296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이</a:t>
            </a:r>
            <a:r>
              <a:rPr lang="ko-KR" altLang="en-US" sz="700" dirty="0">
                <a:solidFill>
                  <a:schemeClr val="tx1"/>
                </a:solidFill>
              </a:rPr>
              <a:t>름</a:t>
            </a:r>
          </a:p>
        </p:txBody>
      </p:sp>
      <p:cxnSp>
        <p:nvCxnSpPr>
          <p:cNvPr id="376" name="직선 연결선 375">
            <a:extLst>
              <a:ext uri="{FF2B5EF4-FFF2-40B4-BE49-F238E27FC236}">
                <a16:creationId xmlns:a16="http://schemas.microsoft.com/office/drawing/2014/main" id="{8AE67B49-6CB3-4E67-8632-15D253F71FA8}"/>
              </a:ext>
            </a:extLst>
          </p:cNvPr>
          <p:cNvCxnSpPr>
            <a:cxnSpLocks/>
            <a:stCxn id="375" idx="3"/>
            <a:endCxn id="211" idx="0"/>
          </p:cNvCxnSpPr>
          <p:nvPr/>
        </p:nvCxnSpPr>
        <p:spPr>
          <a:xfrm flipH="1">
            <a:off x="7756408" y="1443569"/>
            <a:ext cx="768914" cy="98754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타원 376">
            <a:extLst>
              <a:ext uri="{FF2B5EF4-FFF2-40B4-BE49-F238E27FC236}">
                <a16:creationId xmlns:a16="http://schemas.microsoft.com/office/drawing/2014/main" id="{BFA7EDEF-B5F0-4982-8D60-7B0376A47C48}"/>
              </a:ext>
            </a:extLst>
          </p:cNvPr>
          <p:cNvSpPr/>
          <p:nvPr/>
        </p:nvSpPr>
        <p:spPr>
          <a:xfrm>
            <a:off x="9180496" y="1210624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경력</a:t>
            </a:r>
          </a:p>
        </p:txBody>
      </p:sp>
      <p:cxnSp>
        <p:nvCxnSpPr>
          <p:cNvPr id="378" name="직선 연결선 377">
            <a:extLst>
              <a:ext uri="{FF2B5EF4-FFF2-40B4-BE49-F238E27FC236}">
                <a16:creationId xmlns:a16="http://schemas.microsoft.com/office/drawing/2014/main" id="{9623C3A1-90A5-41F9-9D7C-00876064E0E9}"/>
              </a:ext>
            </a:extLst>
          </p:cNvPr>
          <p:cNvCxnSpPr>
            <a:cxnSpLocks/>
            <a:stCxn id="377" idx="3"/>
            <a:endCxn id="211" idx="0"/>
          </p:cNvCxnSpPr>
          <p:nvPr/>
        </p:nvCxnSpPr>
        <p:spPr>
          <a:xfrm flipH="1">
            <a:off x="7756408" y="1402897"/>
            <a:ext cx="1503045" cy="102821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타원 380">
            <a:extLst>
              <a:ext uri="{FF2B5EF4-FFF2-40B4-BE49-F238E27FC236}">
                <a16:creationId xmlns:a16="http://schemas.microsoft.com/office/drawing/2014/main" id="{DB08BA17-6DB2-4A3D-B27F-D141084882C6}"/>
              </a:ext>
            </a:extLst>
          </p:cNvPr>
          <p:cNvSpPr/>
          <p:nvPr/>
        </p:nvSpPr>
        <p:spPr>
          <a:xfrm>
            <a:off x="4379458" y="435791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리뷰 내용</a:t>
            </a:r>
          </a:p>
        </p:txBody>
      </p:sp>
      <p:cxnSp>
        <p:nvCxnSpPr>
          <p:cNvPr id="382" name="직선 연결선 381">
            <a:extLst>
              <a:ext uri="{FF2B5EF4-FFF2-40B4-BE49-F238E27FC236}">
                <a16:creationId xmlns:a16="http://schemas.microsoft.com/office/drawing/2014/main" id="{BF22EFDF-D141-42FD-96CF-F4605DAA54A5}"/>
              </a:ext>
            </a:extLst>
          </p:cNvPr>
          <p:cNvCxnSpPr>
            <a:cxnSpLocks/>
            <a:stCxn id="381" idx="4"/>
            <a:endCxn id="247" idx="0"/>
          </p:cNvCxnSpPr>
          <p:nvPr/>
        </p:nvCxnSpPr>
        <p:spPr>
          <a:xfrm>
            <a:off x="4649034" y="661053"/>
            <a:ext cx="457261" cy="27408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타원 382">
            <a:extLst>
              <a:ext uri="{FF2B5EF4-FFF2-40B4-BE49-F238E27FC236}">
                <a16:creationId xmlns:a16="http://schemas.microsoft.com/office/drawing/2014/main" id="{746EF5F6-1CB2-4DAD-A7AE-18DD294172B7}"/>
              </a:ext>
            </a:extLst>
          </p:cNvPr>
          <p:cNvSpPr/>
          <p:nvPr/>
        </p:nvSpPr>
        <p:spPr>
          <a:xfrm>
            <a:off x="5207561" y="364213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 err="1">
                <a:solidFill>
                  <a:schemeClr val="tx1"/>
                </a:solidFill>
              </a:rPr>
              <a:t>별점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cxnSp>
        <p:nvCxnSpPr>
          <p:cNvPr id="388" name="직선 연결선 387">
            <a:extLst>
              <a:ext uri="{FF2B5EF4-FFF2-40B4-BE49-F238E27FC236}">
                <a16:creationId xmlns:a16="http://schemas.microsoft.com/office/drawing/2014/main" id="{8B43D31C-78C7-4817-BCD2-A4E6FBFB268D}"/>
              </a:ext>
            </a:extLst>
          </p:cNvPr>
          <p:cNvCxnSpPr>
            <a:cxnSpLocks/>
            <a:stCxn id="383" idx="4"/>
            <a:endCxn id="247" idx="0"/>
          </p:cNvCxnSpPr>
          <p:nvPr/>
        </p:nvCxnSpPr>
        <p:spPr>
          <a:xfrm flipH="1">
            <a:off x="5106296" y="589474"/>
            <a:ext cx="370841" cy="34566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타원 388">
            <a:extLst>
              <a:ext uri="{FF2B5EF4-FFF2-40B4-BE49-F238E27FC236}">
                <a16:creationId xmlns:a16="http://schemas.microsoft.com/office/drawing/2014/main" id="{6B9704C4-E20D-4540-B382-1B6156FDEA22}"/>
              </a:ext>
            </a:extLst>
          </p:cNvPr>
          <p:cNvSpPr/>
          <p:nvPr/>
        </p:nvSpPr>
        <p:spPr>
          <a:xfrm>
            <a:off x="6580484" y="1227441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예약날짜</a:t>
            </a:r>
          </a:p>
        </p:txBody>
      </p:sp>
      <p:cxnSp>
        <p:nvCxnSpPr>
          <p:cNvPr id="390" name="직선 연결선 389">
            <a:extLst>
              <a:ext uri="{FF2B5EF4-FFF2-40B4-BE49-F238E27FC236}">
                <a16:creationId xmlns:a16="http://schemas.microsoft.com/office/drawing/2014/main" id="{6B7EA8F0-4E2F-4B07-B7A0-3E109C74EC72}"/>
              </a:ext>
            </a:extLst>
          </p:cNvPr>
          <p:cNvCxnSpPr>
            <a:cxnSpLocks/>
            <a:stCxn id="389" idx="6"/>
            <a:endCxn id="232" idx="0"/>
          </p:cNvCxnSpPr>
          <p:nvPr/>
        </p:nvCxnSpPr>
        <p:spPr>
          <a:xfrm>
            <a:off x="7119636" y="1340072"/>
            <a:ext cx="641979" cy="25587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타원 390">
            <a:extLst>
              <a:ext uri="{FF2B5EF4-FFF2-40B4-BE49-F238E27FC236}">
                <a16:creationId xmlns:a16="http://schemas.microsoft.com/office/drawing/2014/main" id="{E405A8D1-EFC8-4073-B72E-E21EE8791A04}"/>
              </a:ext>
            </a:extLst>
          </p:cNvPr>
          <p:cNvSpPr/>
          <p:nvPr/>
        </p:nvSpPr>
        <p:spPr>
          <a:xfrm>
            <a:off x="6485279" y="1873197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할인율</a:t>
            </a:r>
          </a:p>
        </p:txBody>
      </p:sp>
      <p:cxnSp>
        <p:nvCxnSpPr>
          <p:cNvPr id="392" name="직선 연결선 391">
            <a:extLst>
              <a:ext uri="{FF2B5EF4-FFF2-40B4-BE49-F238E27FC236}">
                <a16:creationId xmlns:a16="http://schemas.microsoft.com/office/drawing/2014/main" id="{FDCA559B-6296-4A23-9EAD-2A128EB3E0C9}"/>
              </a:ext>
            </a:extLst>
          </p:cNvPr>
          <p:cNvCxnSpPr>
            <a:cxnSpLocks/>
            <a:stCxn id="391" idx="6"/>
            <a:endCxn id="232" idx="2"/>
          </p:cNvCxnSpPr>
          <p:nvPr/>
        </p:nvCxnSpPr>
        <p:spPr>
          <a:xfrm flipV="1">
            <a:off x="7024431" y="1972250"/>
            <a:ext cx="737184" cy="1357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타원 392">
            <a:extLst>
              <a:ext uri="{FF2B5EF4-FFF2-40B4-BE49-F238E27FC236}">
                <a16:creationId xmlns:a16="http://schemas.microsoft.com/office/drawing/2014/main" id="{5DA428E6-5B4E-4A22-A17E-AFDCD831D9F3}"/>
              </a:ext>
            </a:extLst>
          </p:cNvPr>
          <p:cNvSpPr/>
          <p:nvPr/>
        </p:nvSpPr>
        <p:spPr>
          <a:xfrm>
            <a:off x="7866477" y="4097135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날짜</a:t>
            </a:r>
          </a:p>
        </p:txBody>
      </p:sp>
      <p:cxnSp>
        <p:nvCxnSpPr>
          <p:cNvPr id="394" name="직선 연결선 393">
            <a:extLst>
              <a:ext uri="{FF2B5EF4-FFF2-40B4-BE49-F238E27FC236}">
                <a16:creationId xmlns:a16="http://schemas.microsoft.com/office/drawing/2014/main" id="{38E2D54F-68BF-486E-B151-A61685218089}"/>
              </a:ext>
            </a:extLst>
          </p:cNvPr>
          <p:cNvCxnSpPr>
            <a:cxnSpLocks/>
            <a:stCxn id="393" idx="0"/>
            <a:endCxn id="240" idx="2"/>
          </p:cNvCxnSpPr>
          <p:nvPr/>
        </p:nvCxnSpPr>
        <p:spPr>
          <a:xfrm flipH="1" flipV="1">
            <a:off x="7757433" y="3814800"/>
            <a:ext cx="378620" cy="28233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직선 연결선 396">
            <a:extLst>
              <a:ext uri="{FF2B5EF4-FFF2-40B4-BE49-F238E27FC236}">
                <a16:creationId xmlns:a16="http://schemas.microsoft.com/office/drawing/2014/main" id="{439F8A4E-92FA-465B-A562-A1A149709BC5}"/>
              </a:ext>
            </a:extLst>
          </p:cNvPr>
          <p:cNvCxnSpPr>
            <a:cxnSpLocks/>
            <a:stCxn id="205" idx="0"/>
            <a:endCxn id="207" idx="2"/>
          </p:cNvCxnSpPr>
          <p:nvPr/>
        </p:nvCxnSpPr>
        <p:spPr>
          <a:xfrm flipH="1" flipV="1">
            <a:off x="6039908" y="5000788"/>
            <a:ext cx="3446" cy="28900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연결선 397">
            <a:extLst>
              <a:ext uri="{FF2B5EF4-FFF2-40B4-BE49-F238E27FC236}">
                <a16:creationId xmlns:a16="http://schemas.microsoft.com/office/drawing/2014/main" id="{80E565EC-7FA4-4B45-AB75-12B1777B43C4}"/>
              </a:ext>
            </a:extLst>
          </p:cNvPr>
          <p:cNvCxnSpPr>
            <a:cxnSpLocks/>
            <a:stCxn id="464" idx="2"/>
            <a:endCxn id="467" idx="0"/>
          </p:cNvCxnSpPr>
          <p:nvPr/>
        </p:nvCxnSpPr>
        <p:spPr>
          <a:xfrm flipH="1">
            <a:off x="2575541" y="3813740"/>
            <a:ext cx="2527268" cy="811021"/>
          </a:xfrm>
          <a:prstGeom prst="line">
            <a:avLst/>
          </a:prstGeom>
          <a:ln w="317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연결선 398">
            <a:extLst>
              <a:ext uri="{FF2B5EF4-FFF2-40B4-BE49-F238E27FC236}">
                <a16:creationId xmlns:a16="http://schemas.microsoft.com/office/drawing/2014/main" id="{A90E7170-CEA1-44E3-B09F-4C52CE2283DB}"/>
              </a:ext>
            </a:extLst>
          </p:cNvPr>
          <p:cNvCxnSpPr>
            <a:cxnSpLocks/>
            <a:stCxn id="269" idx="0"/>
            <a:endCxn id="215" idx="2"/>
          </p:cNvCxnSpPr>
          <p:nvPr/>
        </p:nvCxnSpPr>
        <p:spPr>
          <a:xfrm flipV="1">
            <a:off x="10082091" y="3814799"/>
            <a:ext cx="0" cy="1448331"/>
          </a:xfrm>
          <a:prstGeom prst="line">
            <a:avLst/>
          </a:prstGeom>
          <a:ln w="317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48F0592B-7156-4D5B-AA01-C2DC3A320501}"/>
              </a:ext>
            </a:extLst>
          </p:cNvPr>
          <p:cNvSpPr txBox="1"/>
          <p:nvPr/>
        </p:nvSpPr>
        <p:spPr>
          <a:xfrm>
            <a:off x="2610731" y="5000786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392B8E95-F15A-4295-AF8E-98BE258E2690}"/>
              </a:ext>
            </a:extLst>
          </p:cNvPr>
          <p:cNvSpPr txBox="1"/>
          <p:nvPr/>
        </p:nvSpPr>
        <p:spPr>
          <a:xfrm>
            <a:off x="2588495" y="4448340"/>
            <a:ext cx="52309" cy="101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5B82CD91-6C29-486A-BF2D-54B131340F81}"/>
              </a:ext>
            </a:extLst>
          </p:cNvPr>
          <p:cNvSpPr txBox="1"/>
          <p:nvPr/>
        </p:nvSpPr>
        <p:spPr>
          <a:xfrm>
            <a:off x="4401000" y="4992014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4ADBA16C-C8BF-4AE0-86EE-08E6E1CC2F0F}"/>
              </a:ext>
            </a:extLst>
          </p:cNvPr>
          <p:cNvSpPr txBox="1"/>
          <p:nvPr/>
        </p:nvSpPr>
        <p:spPr>
          <a:xfrm>
            <a:off x="4229606" y="4526968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N</a:t>
            </a:r>
            <a:endParaRPr lang="ko-KR" altLang="en-US" sz="700" dirty="0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6FA5EEAB-F73F-4E31-9591-E23CD04042B7}"/>
              </a:ext>
            </a:extLst>
          </p:cNvPr>
          <p:cNvSpPr txBox="1"/>
          <p:nvPr/>
        </p:nvSpPr>
        <p:spPr>
          <a:xfrm>
            <a:off x="5830756" y="4557494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E53EC16B-D405-468C-8D4C-433BAB86057B}"/>
              </a:ext>
            </a:extLst>
          </p:cNvPr>
          <p:cNvSpPr txBox="1"/>
          <p:nvPr/>
        </p:nvSpPr>
        <p:spPr>
          <a:xfrm>
            <a:off x="6117186" y="4984587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N</a:t>
            </a:r>
            <a:endParaRPr lang="ko-KR" altLang="en-US" sz="700" dirty="0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18EF494-A15C-4ECD-A690-399D5CA960AF}"/>
              </a:ext>
            </a:extLst>
          </p:cNvPr>
          <p:cNvSpPr txBox="1"/>
          <p:nvPr/>
        </p:nvSpPr>
        <p:spPr>
          <a:xfrm>
            <a:off x="7368546" y="4581813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N</a:t>
            </a:r>
            <a:endParaRPr lang="ko-KR" altLang="en-US" sz="700" dirty="0"/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C1F2F6DA-B776-46FB-B0BF-1B26F6B05FA3}"/>
              </a:ext>
            </a:extLst>
          </p:cNvPr>
          <p:cNvSpPr txBox="1"/>
          <p:nvPr/>
        </p:nvSpPr>
        <p:spPr>
          <a:xfrm>
            <a:off x="7673049" y="4992014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9C2DF1FE-918D-4EFC-86C5-F5D951CC506A}"/>
              </a:ext>
            </a:extLst>
          </p:cNvPr>
          <p:cNvSpPr txBox="1"/>
          <p:nvPr/>
        </p:nvSpPr>
        <p:spPr>
          <a:xfrm>
            <a:off x="9620478" y="5312438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M</a:t>
            </a:r>
            <a:endParaRPr lang="ko-KR" altLang="en-US" sz="700" dirty="0"/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E701D376-35EF-4AD0-BC2C-7CA330A1086E}"/>
              </a:ext>
            </a:extLst>
          </p:cNvPr>
          <p:cNvSpPr txBox="1"/>
          <p:nvPr/>
        </p:nvSpPr>
        <p:spPr>
          <a:xfrm>
            <a:off x="10151926" y="5136269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N</a:t>
            </a:r>
            <a:endParaRPr lang="ko-KR" altLang="en-US" sz="700" dirty="0"/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0C945400-91F7-418C-9DD2-8E8CC5F66840}"/>
              </a:ext>
            </a:extLst>
          </p:cNvPr>
          <p:cNvSpPr txBox="1"/>
          <p:nvPr/>
        </p:nvSpPr>
        <p:spPr>
          <a:xfrm>
            <a:off x="7281391" y="3638178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L</a:t>
            </a:r>
            <a:endParaRPr lang="ko-KR" altLang="en-US" sz="700" dirty="0"/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A73C9586-68F1-4FB4-B9DB-617F4756E609}"/>
              </a:ext>
            </a:extLst>
          </p:cNvPr>
          <p:cNvSpPr txBox="1"/>
          <p:nvPr/>
        </p:nvSpPr>
        <p:spPr>
          <a:xfrm>
            <a:off x="7814169" y="3342534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M</a:t>
            </a:r>
            <a:endParaRPr lang="ko-KR" altLang="en-US" sz="700" dirty="0"/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A251C60A-EE52-4B78-BB6D-8CA31AA28D45}"/>
              </a:ext>
            </a:extLst>
          </p:cNvPr>
          <p:cNvSpPr txBox="1"/>
          <p:nvPr/>
        </p:nvSpPr>
        <p:spPr>
          <a:xfrm>
            <a:off x="8175239" y="3482838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N</a:t>
            </a:r>
            <a:endParaRPr lang="ko-KR" altLang="en-US" sz="700" dirty="0"/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697BA707-97E6-4719-B7EE-35EBB0AFE277}"/>
              </a:ext>
            </a:extLst>
          </p:cNvPr>
          <p:cNvSpPr txBox="1"/>
          <p:nvPr/>
        </p:nvSpPr>
        <p:spPr>
          <a:xfrm>
            <a:off x="9282901" y="2477454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569DB1B3-CD86-4F18-84C0-98496E3B1600}"/>
              </a:ext>
            </a:extLst>
          </p:cNvPr>
          <p:cNvSpPr txBox="1"/>
          <p:nvPr/>
        </p:nvSpPr>
        <p:spPr>
          <a:xfrm>
            <a:off x="8393969" y="2477454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N</a:t>
            </a:r>
            <a:endParaRPr lang="ko-KR" altLang="en-US" sz="700" dirty="0"/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5B150E35-48CA-465A-AB63-206CCA6A51BA}"/>
              </a:ext>
            </a:extLst>
          </p:cNvPr>
          <p:cNvSpPr txBox="1"/>
          <p:nvPr/>
        </p:nvSpPr>
        <p:spPr>
          <a:xfrm>
            <a:off x="7794994" y="1467629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L</a:t>
            </a:r>
            <a:endParaRPr lang="ko-KR" altLang="en-US" sz="700" dirty="0"/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D61FCC07-76FD-4586-A810-69205F784A24}"/>
              </a:ext>
            </a:extLst>
          </p:cNvPr>
          <p:cNvSpPr txBox="1"/>
          <p:nvPr/>
        </p:nvSpPr>
        <p:spPr>
          <a:xfrm>
            <a:off x="7304768" y="1641181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N</a:t>
            </a:r>
            <a:endParaRPr lang="ko-KR" altLang="en-US" sz="700" dirty="0"/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1DD509E3-A3E8-407A-AE17-FBDCE819066C}"/>
              </a:ext>
            </a:extLst>
          </p:cNvPr>
          <p:cNvSpPr txBox="1"/>
          <p:nvPr/>
        </p:nvSpPr>
        <p:spPr>
          <a:xfrm>
            <a:off x="7794994" y="1970301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M</a:t>
            </a:r>
            <a:endParaRPr lang="ko-KR" altLang="en-US" sz="700" dirty="0"/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ED1C9812-ACF0-49EB-8656-66101F80E7F7}"/>
              </a:ext>
            </a:extLst>
          </p:cNvPr>
          <p:cNvSpPr txBox="1"/>
          <p:nvPr/>
        </p:nvSpPr>
        <p:spPr>
          <a:xfrm>
            <a:off x="5514159" y="970824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M</a:t>
            </a:r>
            <a:endParaRPr lang="ko-KR" altLang="en-US" sz="700" dirty="0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1BB1363F-61CF-49B3-AA93-C3069E84A97F}"/>
              </a:ext>
            </a:extLst>
          </p:cNvPr>
          <p:cNvSpPr txBox="1"/>
          <p:nvPr/>
        </p:nvSpPr>
        <p:spPr>
          <a:xfrm>
            <a:off x="5143980" y="1313103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N</a:t>
            </a:r>
            <a:endParaRPr lang="ko-KR" altLang="en-US" sz="700" dirty="0"/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C79D96C8-B32F-4243-8B47-1E72162351D9}"/>
              </a:ext>
            </a:extLst>
          </p:cNvPr>
          <p:cNvSpPr txBox="1"/>
          <p:nvPr/>
        </p:nvSpPr>
        <p:spPr>
          <a:xfrm>
            <a:off x="2023498" y="3932528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N</a:t>
            </a:r>
            <a:endParaRPr lang="ko-KR" altLang="en-US" sz="700" dirty="0"/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1A13710-B20D-4A3A-8201-73BB2CE20446}"/>
              </a:ext>
            </a:extLst>
          </p:cNvPr>
          <p:cNvSpPr txBox="1"/>
          <p:nvPr/>
        </p:nvSpPr>
        <p:spPr>
          <a:xfrm>
            <a:off x="5151166" y="2311450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00150030-548C-4DCB-8F94-08F95DE3B6C2}"/>
              </a:ext>
            </a:extLst>
          </p:cNvPr>
          <p:cNvSpPr txBox="1"/>
          <p:nvPr/>
        </p:nvSpPr>
        <p:spPr>
          <a:xfrm>
            <a:off x="5528353" y="2489969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E64F12CD-FD73-44A0-8DD9-1BC218A8065E}"/>
              </a:ext>
            </a:extLst>
          </p:cNvPr>
          <p:cNvSpPr txBox="1"/>
          <p:nvPr/>
        </p:nvSpPr>
        <p:spPr>
          <a:xfrm>
            <a:off x="3035930" y="3934744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7A2F1585-4407-493B-BF28-035F2E3783C9}"/>
              </a:ext>
            </a:extLst>
          </p:cNvPr>
          <p:cNvSpPr txBox="1"/>
          <p:nvPr/>
        </p:nvSpPr>
        <p:spPr>
          <a:xfrm>
            <a:off x="3478968" y="3315265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0EB5EF-7846-47F3-B332-CE2840280E7A}"/>
              </a:ext>
            </a:extLst>
          </p:cNvPr>
          <p:cNvSpPr txBox="1"/>
          <p:nvPr/>
        </p:nvSpPr>
        <p:spPr>
          <a:xfrm>
            <a:off x="3475050" y="3843660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5FFA4828-D567-4FDC-BE53-CE1D3E741EA2}"/>
              </a:ext>
            </a:extLst>
          </p:cNvPr>
          <p:cNvSpPr txBox="1"/>
          <p:nvPr/>
        </p:nvSpPr>
        <p:spPr>
          <a:xfrm>
            <a:off x="5151166" y="2827103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N</a:t>
            </a:r>
            <a:endParaRPr lang="ko-KR" altLang="en-US" sz="700" dirty="0"/>
          </a:p>
        </p:txBody>
      </p:sp>
      <p:sp>
        <p:nvSpPr>
          <p:cNvPr id="427" name="타원 426">
            <a:extLst>
              <a:ext uri="{FF2B5EF4-FFF2-40B4-BE49-F238E27FC236}">
                <a16:creationId xmlns:a16="http://schemas.microsoft.com/office/drawing/2014/main" id="{D735250F-E930-411A-9FA9-EBDAA778A709}"/>
              </a:ext>
            </a:extLst>
          </p:cNvPr>
          <p:cNvSpPr/>
          <p:nvPr/>
        </p:nvSpPr>
        <p:spPr>
          <a:xfrm>
            <a:off x="9335210" y="1568825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u="sng" dirty="0">
                <a:solidFill>
                  <a:schemeClr val="tx1"/>
                </a:solidFill>
              </a:rPr>
              <a:t>직원번호</a:t>
            </a:r>
          </a:p>
        </p:txBody>
      </p: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35B6BAA0-7111-4932-AF0D-27E5B66F1BDB}"/>
              </a:ext>
            </a:extLst>
          </p:cNvPr>
          <p:cNvCxnSpPr>
            <a:cxnSpLocks/>
            <a:stCxn id="427" idx="3"/>
            <a:endCxn id="211" idx="0"/>
          </p:cNvCxnSpPr>
          <p:nvPr/>
        </p:nvCxnSpPr>
        <p:spPr>
          <a:xfrm flipH="1">
            <a:off x="7756408" y="1761098"/>
            <a:ext cx="1657758" cy="67001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타원 428">
            <a:extLst>
              <a:ext uri="{FF2B5EF4-FFF2-40B4-BE49-F238E27FC236}">
                <a16:creationId xmlns:a16="http://schemas.microsoft.com/office/drawing/2014/main" id="{E834D810-C0B4-4C5D-BCDE-332A95B9D459}"/>
              </a:ext>
            </a:extLst>
          </p:cNvPr>
          <p:cNvSpPr/>
          <p:nvPr/>
        </p:nvSpPr>
        <p:spPr>
          <a:xfrm>
            <a:off x="9719648" y="2020819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전화번호</a:t>
            </a:r>
          </a:p>
        </p:txBody>
      </p: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0CB1352A-845C-4E35-B4A8-E668D868C76D}"/>
              </a:ext>
            </a:extLst>
          </p:cNvPr>
          <p:cNvCxnSpPr>
            <a:cxnSpLocks/>
            <a:stCxn id="429" idx="3"/>
            <a:endCxn id="211" idx="0"/>
          </p:cNvCxnSpPr>
          <p:nvPr/>
        </p:nvCxnSpPr>
        <p:spPr>
          <a:xfrm flipH="1">
            <a:off x="7756408" y="2213092"/>
            <a:ext cx="2042197" cy="2180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AB55DD15-C24F-49DD-9C60-72504FB16F71}"/>
              </a:ext>
            </a:extLst>
          </p:cNvPr>
          <p:cNvSpPr/>
          <p:nvPr/>
        </p:nvSpPr>
        <p:spPr>
          <a:xfrm>
            <a:off x="2133734" y="5301033"/>
            <a:ext cx="870918" cy="376309"/>
          </a:xfrm>
          <a:prstGeom prst="rect">
            <a:avLst/>
          </a:prstGeom>
          <a:solidFill>
            <a:srgbClr val="9D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/>
              <a:t>보증 업체</a:t>
            </a:r>
          </a:p>
        </p:txBody>
      </p:sp>
      <p:sp>
        <p:nvSpPr>
          <p:cNvPr id="432" name="타원 431">
            <a:extLst>
              <a:ext uri="{FF2B5EF4-FFF2-40B4-BE49-F238E27FC236}">
                <a16:creationId xmlns:a16="http://schemas.microsoft.com/office/drawing/2014/main" id="{C9A73D1C-4775-4478-AA87-228C10A1675B}"/>
              </a:ext>
            </a:extLst>
          </p:cNvPr>
          <p:cNvSpPr/>
          <p:nvPr/>
        </p:nvSpPr>
        <p:spPr>
          <a:xfrm>
            <a:off x="355449" y="5507541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u="sng" dirty="0">
                <a:solidFill>
                  <a:schemeClr val="tx1"/>
                </a:solidFill>
              </a:rPr>
              <a:t>사업자번호</a:t>
            </a:r>
          </a:p>
        </p:txBody>
      </p:sp>
      <p:cxnSp>
        <p:nvCxnSpPr>
          <p:cNvPr id="433" name="직선 연결선 432">
            <a:extLst>
              <a:ext uri="{FF2B5EF4-FFF2-40B4-BE49-F238E27FC236}">
                <a16:creationId xmlns:a16="http://schemas.microsoft.com/office/drawing/2014/main" id="{D9A8063C-C411-47B0-B086-AE2F1AD25B1C}"/>
              </a:ext>
            </a:extLst>
          </p:cNvPr>
          <p:cNvCxnSpPr>
            <a:cxnSpLocks/>
            <a:stCxn id="432" idx="6"/>
            <a:endCxn id="431" idx="1"/>
          </p:cNvCxnSpPr>
          <p:nvPr/>
        </p:nvCxnSpPr>
        <p:spPr>
          <a:xfrm flipV="1">
            <a:off x="894601" y="5489188"/>
            <a:ext cx="1239133" cy="13098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37FECAEF-9622-457D-9C13-31F81D071741}"/>
              </a:ext>
            </a:extLst>
          </p:cNvPr>
          <p:cNvSpPr/>
          <p:nvPr/>
        </p:nvSpPr>
        <p:spPr>
          <a:xfrm>
            <a:off x="4673428" y="1595227"/>
            <a:ext cx="870918" cy="376309"/>
          </a:xfrm>
          <a:prstGeom prst="rect">
            <a:avLst/>
          </a:prstGeom>
          <a:solidFill>
            <a:srgbClr val="9D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/>
              <a:t>커플</a:t>
            </a:r>
          </a:p>
        </p:txBody>
      </p:sp>
      <p:sp>
        <p:nvSpPr>
          <p:cNvPr id="437" name="다이아몬드 436">
            <a:extLst>
              <a:ext uri="{FF2B5EF4-FFF2-40B4-BE49-F238E27FC236}">
                <a16:creationId xmlns:a16="http://schemas.microsoft.com/office/drawing/2014/main" id="{538FCB15-273B-48E2-8518-61330D9FD45A}"/>
              </a:ext>
            </a:extLst>
          </p:cNvPr>
          <p:cNvSpPr/>
          <p:nvPr/>
        </p:nvSpPr>
        <p:spPr>
          <a:xfrm>
            <a:off x="4698650" y="2433270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주선</a:t>
            </a:r>
          </a:p>
        </p:txBody>
      </p:sp>
      <p:sp>
        <p:nvSpPr>
          <p:cNvPr id="438" name="타원 437">
            <a:extLst>
              <a:ext uri="{FF2B5EF4-FFF2-40B4-BE49-F238E27FC236}">
                <a16:creationId xmlns:a16="http://schemas.microsoft.com/office/drawing/2014/main" id="{9BCA32CF-A0D4-47BE-B582-F7452F5F8E4B}"/>
              </a:ext>
            </a:extLst>
          </p:cNvPr>
          <p:cNvSpPr/>
          <p:nvPr/>
        </p:nvSpPr>
        <p:spPr>
          <a:xfrm>
            <a:off x="2616074" y="858193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u="sng" dirty="0">
                <a:solidFill>
                  <a:schemeClr val="tx1"/>
                </a:solidFill>
              </a:rPr>
              <a:t>커플번호</a:t>
            </a:r>
          </a:p>
        </p:txBody>
      </p:sp>
      <p:cxnSp>
        <p:nvCxnSpPr>
          <p:cNvPr id="439" name="직선 연결선 438">
            <a:extLst>
              <a:ext uri="{FF2B5EF4-FFF2-40B4-BE49-F238E27FC236}">
                <a16:creationId xmlns:a16="http://schemas.microsoft.com/office/drawing/2014/main" id="{E3155196-44DA-4D5C-BC09-33F317FAC5F8}"/>
              </a:ext>
            </a:extLst>
          </p:cNvPr>
          <p:cNvCxnSpPr>
            <a:cxnSpLocks/>
            <a:stCxn id="438" idx="5"/>
            <a:endCxn id="436" idx="1"/>
          </p:cNvCxnSpPr>
          <p:nvPr/>
        </p:nvCxnSpPr>
        <p:spPr>
          <a:xfrm>
            <a:off x="3076269" y="1050466"/>
            <a:ext cx="1597159" cy="73291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타원 441">
            <a:extLst>
              <a:ext uri="{FF2B5EF4-FFF2-40B4-BE49-F238E27FC236}">
                <a16:creationId xmlns:a16="http://schemas.microsoft.com/office/drawing/2014/main" id="{42CEB550-A789-447A-8BF6-88315E92FB2C}"/>
              </a:ext>
            </a:extLst>
          </p:cNvPr>
          <p:cNvSpPr/>
          <p:nvPr/>
        </p:nvSpPr>
        <p:spPr>
          <a:xfrm>
            <a:off x="4989201" y="6080173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재산</a:t>
            </a:r>
          </a:p>
        </p:txBody>
      </p: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45AC4D2D-AD7F-460B-AE3C-6E104554E92D}"/>
              </a:ext>
            </a:extLst>
          </p:cNvPr>
          <p:cNvCxnSpPr>
            <a:cxnSpLocks/>
            <a:stCxn id="442" idx="1"/>
            <a:endCxn id="208" idx="2"/>
          </p:cNvCxnSpPr>
          <p:nvPr/>
        </p:nvCxnSpPr>
        <p:spPr>
          <a:xfrm flipH="1" flipV="1">
            <a:off x="4327738" y="5666101"/>
            <a:ext cx="740419" cy="4470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타원 443">
            <a:extLst>
              <a:ext uri="{FF2B5EF4-FFF2-40B4-BE49-F238E27FC236}">
                <a16:creationId xmlns:a16="http://schemas.microsoft.com/office/drawing/2014/main" id="{50AA05AC-6372-4858-8267-9BE4DF055330}"/>
              </a:ext>
            </a:extLst>
          </p:cNvPr>
          <p:cNvSpPr/>
          <p:nvPr/>
        </p:nvSpPr>
        <p:spPr>
          <a:xfrm>
            <a:off x="7425682" y="6355001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u="sng" dirty="0" err="1">
                <a:solidFill>
                  <a:schemeClr val="tx1"/>
                </a:solidFill>
              </a:rPr>
              <a:t>티어번호</a:t>
            </a:r>
            <a:endParaRPr lang="ko-KR" altLang="en-US" sz="600" u="sng" dirty="0">
              <a:solidFill>
                <a:schemeClr val="tx1"/>
              </a:solidFill>
            </a:endParaRPr>
          </a:p>
        </p:txBody>
      </p:sp>
      <p:cxnSp>
        <p:nvCxnSpPr>
          <p:cNvPr id="445" name="직선 연결선 444">
            <a:extLst>
              <a:ext uri="{FF2B5EF4-FFF2-40B4-BE49-F238E27FC236}">
                <a16:creationId xmlns:a16="http://schemas.microsoft.com/office/drawing/2014/main" id="{429EADBE-B706-4382-95E8-D36F7591D94F}"/>
              </a:ext>
            </a:extLst>
          </p:cNvPr>
          <p:cNvCxnSpPr>
            <a:cxnSpLocks/>
            <a:stCxn id="306" idx="1"/>
            <a:endCxn id="252" idx="2"/>
          </p:cNvCxnSpPr>
          <p:nvPr/>
        </p:nvCxnSpPr>
        <p:spPr>
          <a:xfrm flipH="1" flipV="1">
            <a:off x="7608676" y="5639439"/>
            <a:ext cx="676283" cy="69074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타원 445">
            <a:extLst>
              <a:ext uri="{FF2B5EF4-FFF2-40B4-BE49-F238E27FC236}">
                <a16:creationId xmlns:a16="http://schemas.microsoft.com/office/drawing/2014/main" id="{59A63557-F6AC-41A5-89D7-E90CE408C327}"/>
              </a:ext>
            </a:extLst>
          </p:cNvPr>
          <p:cNvSpPr/>
          <p:nvPr/>
        </p:nvSpPr>
        <p:spPr>
          <a:xfrm>
            <a:off x="11083475" y="1778952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위치</a:t>
            </a:r>
          </a:p>
        </p:txBody>
      </p: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4A65CCF4-FF3D-46CF-B339-CA99789DD0BA}"/>
              </a:ext>
            </a:extLst>
          </p:cNvPr>
          <p:cNvCxnSpPr>
            <a:cxnSpLocks/>
            <a:stCxn id="446" idx="3"/>
            <a:endCxn id="212" idx="3"/>
          </p:cNvCxnSpPr>
          <p:nvPr/>
        </p:nvCxnSpPr>
        <p:spPr>
          <a:xfrm flipH="1">
            <a:off x="10517550" y="1971225"/>
            <a:ext cx="644881" cy="64804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타원 447">
            <a:extLst>
              <a:ext uri="{FF2B5EF4-FFF2-40B4-BE49-F238E27FC236}">
                <a16:creationId xmlns:a16="http://schemas.microsoft.com/office/drawing/2014/main" id="{A7E6CE87-0A64-447B-B99E-64887A06934D}"/>
              </a:ext>
            </a:extLst>
          </p:cNvPr>
          <p:cNvSpPr/>
          <p:nvPr/>
        </p:nvSpPr>
        <p:spPr>
          <a:xfrm>
            <a:off x="8999008" y="2843592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이메일</a:t>
            </a:r>
          </a:p>
        </p:txBody>
      </p:sp>
      <p:cxnSp>
        <p:nvCxnSpPr>
          <p:cNvPr id="449" name="직선 연결선 448">
            <a:extLst>
              <a:ext uri="{FF2B5EF4-FFF2-40B4-BE49-F238E27FC236}">
                <a16:creationId xmlns:a16="http://schemas.microsoft.com/office/drawing/2014/main" id="{A726A329-92B2-48C4-AD70-E929578B6926}"/>
              </a:ext>
            </a:extLst>
          </p:cNvPr>
          <p:cNvCxnSpPr>
            <a:cxnSpLocks/>
            <a:stCxn id="448" idx="2"/>
            <a:endCxn id="211" idx="2"/>
          </p:cNvCxnSpPr>
          <p:nvPr/>
        </p:nvCxnSpPr>
        <p:spPr>
          <a:xfrm flipH="1" flipV="1">
            <a:off x="7756408" y="2807425"/>
            <a:ext cx="1242600" cy="14879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타원 449">
            <a:extLst>
              <a:ext uri="{FF2B5EF4-FFF2-40B4-BE49-F238E27FC236}">
                <a16:creationId xmlns:a16="http://schemas.microsoft.com/office/drawing/2014/main" id="{23140CA2-A8DC-4874-8B48-CF3D2228CAA3}"/>
              </a:ext>
            </a:extLst>
          </p:cNvPr>
          <p:cNvSpPr/>
          <p:nvPr/>
        </p:nvSpPr>
        <p:spPr>
          <a:xfrm>
            <a:off x="8624830" y="3188565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나이</a:t>
            </a:r>
          </a:p>
        </p:txBody>
      </p: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A9F6C299-AF21-4683-83BF-79945C669138}"/>
              </a:ext>
            </a:extLst>
          </p:cNvPr>
          <p:cNvCxnSpPr>
            <a:cxnSpLocks/>
            <a:stCxn id="450" idx="1"/>
            <a:endCxn id="211" idx="2"/>
          </p:cNvCxnSpPr>
          <p:nvPr/>
        </p:nvCxnSpPr>
        <p:spPr>
          <a:xfrm flipH="1" flipV="1">
            <a:off x="7756408" y="2807425"/>
            <a:ext cx="947379" cy="41412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타원 451">
            <a:extLst>
              <a:ext uri="{FF2B5EF4-FFF2-40B4-BE49-F238E27FC236}">
                <a16:creationId xmlns:a16="http://schemas.microsoft.com/office/drawing/2014/main" id="{8133C4EF-3DDB-4A45-9373-460D4FFF8B47}"/>
              </a:ext>
            </a:extLst>
          </p:cNvPr>
          <p:cNvSpPr/>
          <p:nvPr/>
        </p:nvSpPr>
        <p:spPr>
          <a:xfrm>
            <a:off x="10027798" y="1658751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결혼횟수</a:t>
            </a:r>
          </a:p>
        </p:txBody>
      </p:sp>
      <p:cxnSp>
        <p:nvCxnSpPr>
          <p:cNvPr id="453" name="직선 연결선 452">
            <a:extLst>
              <a:ext uri="{FF2B5EF4-FFF2-40B4-BE49-F238E27FC236}">
                <a16:creationId xmlns:a16="http://schemas.microsoft.com/office/drawing/2014/main" id="{EA39CF97-F25F-4BD6-83E0-8C0B9F494B8B}"/>
              </a:ext>
            </a:extLst>
          </p:cNvPr>
          <p:cNvCxnSpPr>
            <a:cxnSpLocks/>
            <a:stCxn id="452" idx="2"/>
            <a:endCxn id="211" idx="0"/>
          </p:cNvCxnSpPr>
          <p:nvPr/>
        </p:nvCxnSpPr>
        <p:spPr>
          <a:xfrm flipH="1">
            <a:off x="7756408" y="1771383"/>
            <a:ext cx="2271389" cy="65973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8" name="타원 457">
            <a:extLst>
              <a:ext uri="{FF2B5EF4-FFF2-40B4-BE49-F238E27FC236}">
                <a16:creationId xmlns:a16="http://schemas.microsoft.com/office/drawing/2014/main" id="{A2978CAE-A1DA-428C-A6FD-7AAFA2C0C7D4}"/>
              </a:ext>
            </a:extLst>
          </p:cNvPr>
          <p:cNvSpPr/>
          <p:nvPr/>
        </p:nvSpPr>
        <p:spPr>
          <a:xfrm>
            <a:off x="6665291" y="2231445"/>
            <a:ext cx="539152" cy="22526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예약 내용</a:t>
            </a:r>
          </a:p>
        </p:txBody>
      </p:sp>
      <p:cxnSp>
        <p:nvCxnSpPr>
          <p:cNvPr id="459" name="직선 연결선 458">
            <a:extLst>
              <a:ext uri="{FF2B5EF4-FFF2-40B4-BE49-F238E27FC236}">
                <a16:creationId xmlns:a16="http://schemas.microsoft.com/office/drawing/2014/main" id="{B386AF23-3AC2-4A73-9AAE-1F5022CCBAC7}"/>
              </a:ext>
            </a:extLst>
          </p:cNvPr>
          <p:cNvCxnSpPr>
            <a:cxnSpLocks/>
            <a:stCxn id="458" idx="7"/>
            <a:endCxn id="232" idx="2"/>
          </p:cNvCxnSpPr>
          <p:nvPr/>
        </p:nvCxnSpPr>
        <p:spPr>
          <a:xfrm flipV="1">
            <a:off x="7125486" y="1972250"/>
            <a:ext cx="636129" cy="29218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직선 연결선 459">
            <a:extLst>
              <a:ext uri="{FF2B5EF4-FFF2-40B4-BE49-F238E27FC236}">
                <a16:creationId xmlns:a16="http://schemas.microsoft.com/office/drawing/2014/main" id="{A837E603-D182-438E-845A-D729DFCD098A}"/>
              </a:ext>
            </a:extLst>
          </p:cNvPr>
          <p:cNvCxnSpPr>
            <a:cxnSpLocks/>
            <a:stCxn id="206" idx="2"/>
            <a:endCxn id="468" idx="1"/>
          </p:cNvCxnSpPr>
          <p:nvPr/>
        </p:nvCxnSpPr>
        <p:spPr>
          <a:xfrm>
            <a:off x="2145640" y="2607754"/>
            <a:ext cx="555783" cy="47020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E72AC825-5A16-450D-8512-CAD58475CB14}"/>
              </a:ext>
            </a:extLst>
          </p:cNvPr>
          <p:cNvCxnSpPr>
            <a:cxnSpLocks/>
            <a:stCxn id="468" idx="3"/>
            <a:endCxn id="464" idx="0"/>
          </p:cNvCxnSpPr>
          <p:nvPr/>
        </p:nvCxnSpPr>
        <p:spPr>
          <a:xfrm>
            <a:off x="3517152" y="3077957"/>
            <a:ext cx="1585657" cy="359474"/>
          </a:xfrm>
          <a:prstGeom prst="line">
            <a:avLst/>
          </a:prstGeom>
          <a:ln w="317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AACA347D-4B62-4086-9E87-99D70A593A88}"/>
              </a:ext>
            </a:extLst>
          </p:cNvPr>
          <p:cNvSpPr txBox="1"/>
          <p:nvPr/>
        </p:nvSpPr>
        <p:spPr>
          <a:xfrm>
            <a:off x="3539856" y="2939607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EC99DB8C-8703-4918-AE43-23AC44FB5921}"/>
              </a:ext>
            </a:extLst>
          </p:cNvPr>
          <p:cNvSpPr txBox="1"/>
          <p:nvPr/>
        </p:nvSpPr>
        <p:spPr>
          <a:xfrm>
            <a:off x="2666186" y="2933543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C0A45C-C163-46AD-A215-66EEFDE46DDF}"/>
              </a:ext>
            </a:extLst>
          </p:cNvPr>
          <p:cNvGrpSpPr/>
          <p:nvPr/>
        </p:nvGrpSpPr>
        <p:grpSpPr>
          <a:xfrm>
            <a:off x="3842369" y="2588758"/>
            <a:ext cx="3440496" cy="1224982"/>
            <a:chOff x="3842369" y="2588758"/>
            <a:chExt cx="3440496" cy="1224982"/>
          </a:xfrm>
        </p:grpSpPr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FE52C718-8DC7-473D-80CC-C171F72FCF73}"/>
                </a:ext>
              </a:extLst>
            </p:cNvPr>
            <p:cNvSpPr/>
            <p:nvPr/>
          </p:nvSpPr>
          <p:spPr>
            <a:xfrm>
              <a:off x="5539289" y="2680927"/>
              <a:ext cx="539152" cy="225262"/>
            </a:xfrm>
            <a:prstGeom prst="ellipse">
              <a:avLst/>
            </a:prstGeom>
            <a:solidFill>
              <a:schemeClr val="bg1"/>
            </a:solidFill>
            <a:ln w="476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이상형</a:t>
              </a:r>
            </a:p>
          </p:txBody>
        </p: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8E9AF4E4-8E42-4C0F-A0D9-05E8116CD14D}"/>
                </a:ext>
              </a:extLst>
            </p:cNvPr>
            <p:cNvCxnSpPr>
              <a:cxnSpLocks/>
              <a:stCxn id="363" idx="4"/>
              <a:endCxn id="464" idx="3"/>
            </p:cNvCxnSpPr>
            <p:nvPr/>
          </p:nvCxnSpPr>
          <p:spPr>
            <a:xfrm flipH="1">
              <a:off x="5538268" y="2906189"/>
              <a:ext cx="270597" cy="71939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1FE4FDD4-E204-4CB2-A5D8-2B6F749423BE}"/>
                </a:ext>
              </a:extLst>
            </p:cNvPr>
            <p:cNvSpPr/>
            <p:nvPr/>
          </p:nvSpPr>
          <p:spPr>
            <a:xfrm>
              <a:off x="6418448" y="2850396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종교</a:t>
              </a:r>
            </a:p>
          </p:txBody>
        </p: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8D096411-8C97-4AD4-BA29-8CA05A8F62E7}"/>
                </a:ext>
              </a:extLst>
            </p:cNvPr>
            <p:cNvCxnSpPr>
              <a:cxnSpLocks/>
              <a:stCxn id="373" idx="2"/>
              <a:endCxn id="464" idx="3"/>
            </p:cNvCxnSpPr>
            <p:nvPr/>
          </p:nvCxnSpPr>
          <p:spPr>
            <a:xfrm flipH="1">
              <a:off x="5538268" y="2963027"/>
              <a:ext cx="880180" cy="66255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타원 433">
              <a:extLst>
                <a:ext uri="{FF2B5EF4-FFF2-40B4-BE49-F238E27FC236}">
                  <a16:creationId xmlns:a16="http://schemas.microsoft.com/office/drawing/2014/main" id="{DE134801-F5B1-4437-B17C-4E3661247763}"/>
                </a:ext>
              </a:extLst>
            </p:cNvPr>
            <p:cNvSpPr/>
            <p:nvPr/>
          </p:nvSpPr>
          <p:spPr>
            <a:xfrm>
              <a:off x="3842369" y="2825002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전화번호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435" name="직선 연결선 434">
              <a:extLst>
                <a:ext uri="{FF2B5EF4-FFF2-40B4-BE49-F238E27FC236}">
                  <a16:creationId xmlns:a16="http://schemas.microsoft.com/office/drawing/2014/main" id="{FBF8F9CB-FB88-4E16-8F9C-CCE105731B4D}"/>
                </a:ext>
              </a:extLst>
            </p:cNvPr>
            <p:cNvCxnSpPr>
              <a:cxnSpLocks/>
              <a:stCxn id="434" idx="5"/>
              <a:endCxn id="464" idx="0"/>
            </p:cNvCxnSpPr>
            <p:nvPr/>
          </p:nvCxnSpPr>
          <p:spPr>
            <a:xfrm>
              <a:off x="4302564" y="3017275"/>
              <a:ext cx="800245" cy="42015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타원 455">
              <a:extLst>
                <a:ext uri="{FF2B5EF4-FFF2-40B4-BE49-F238E27FC236}">
                  <a16:creationId xmlns:a16="http://schemas.microsoft.com/office/drawing/2014/main" id="{7B5451BA-6013-450D-919E-5226BD23EF13}"/>
                </a:ext>
              </a:extLst>
            </p:cNvPr>
            <p:cNvSpPr/>
            <p:nvPr/>
          </p:nvSpPr>
          <p:spPr>
            <a:xfrm>
              <a:off x="4111534" y="2588758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취미</a:t>
              </a:r>
            </a:p>
          </p:txBody>
        </p: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34CB1284-F709-4194-9402-2B4E1FD8265A}"/>
                </a:ext>
              </a:extLst>
            </p:cNvPr>
            <p:cNvCxnSpPr>
              <a:cxnSpLocks/>
              <a:stCxn id="456" idx="5"/>
              <a:endCxn id="464" idx="0"/>
            </p:cNvCxnSpPr>
            <p:nvPr/>
          </p:nvCxnSpPr>
          <p:spPr>
            <a:xfrm>
              <a:off x="4571729" y="2781030"/>
              <a:ext cx="531080" cy="65640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35BACEC0-D75C-45A3-A84B-E72E0C7DE180}"/>
                </a:ext>
              </a:extLst>
            </p:cNvPr>
            <p:cNvSpPr/>
            <p:nvPr/>
          </p:nvSpPr>
          <p:spPr>
            <a:xfrm>
              <a:off x="4667350" y="3437431"/>
              <a:ext cx="870918" cy="376309"/>
            </a:xfrm>
            <a:prstGeom prst="rect">
              <a:avLst/>
            </a:prstGeom>
            <a:solidFill>
              <a:srgbClr val="9D9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50" dirty="0"/>
                <a:t>식구</a:t>
              </a:r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0C2DCCE-44E5-4C11-A65D-23FC25343228}"/>
                </a:ext>
              </a:extLst>
            </p:cNvPr>
            <p:cNvSpPr/>
            <p:nvPr/>
          </p:nvSpPr>
          <p:spPr>
            <a:xfrm>
              <a:off x="6743713" y="3202634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ko-KR" altLang="en-US" sz="600" u="sng" dirty="0">
                  <a:solidFill>
                    <a:schemeClr val="tx1"/>
                  </a:solidFill>
                </a:rPr>
                <a:t>회원 번호</a:t>
              </a:r>
            </a:p>
          </p:txBody>
        </p:sp>
        <p:cxnSp>
          <p:nvCxnSpPr>
            <p:cNvPr id="466" name="직선 연결선 465">
              <a:extLst>
                <a:ext uri="{FF2B5EF4-FFF2-40B4-BE49-F238E27FC236}">
                  <a16:creationId xmlns:a16="http://schemas.microsoft.com/office/drawing/2014/main" id="{9A70865C-28AC-443B-AF0C-6ACA20B9E3A5}"/>
                </a:ext>
              </a:extLst>
            </p:cNvPr>
            <p:cNvCxnSpPr>
              <a:cxnSpLocks/>
              <a:stCxn id="465" idx="2"/>
              <a:endCxn id="464" idx="3"/>
            </p:cNvCxnSpPr>
            <p:nvPr/>
          </p:nvCxnSpPr>
          <p:spPr>
            <a:xfrm flipH="1">
              <a:off x="5538268" y="3315265"/>
              <a:ext cx="1205445" cy="31032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7" name="다이아몬드 466">
            <a:extLst>
              <a:ext uri="{FF2B5EF4-FFF2-40B4-BE49-F238E27FC236}">
                <a16:creationId xmlns:a16="http://schemas.microsoft.com/office/drawing/2014/main" id="{6B8387B6-798A-4F30-8D28-B460DBD0487F}"/>
              </a:ext>
            </a:extLst>
          </p:cNvPr>
          <p:cNvSpPr/>
          <p:nvPr/>
        </p:nvSpPr>
        <p:spPr>
          <a:xfrm>
            <a:off x="2167676" y="4624762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신원확인</a:t>
            </a:r>
          </a:p>
        </p:txBody>
      </p:sp>
      <p:sp>
        <p:nvSpPr>
          <p:cNvPr id="468" name="다이아몬드 467">
            <a:extLst>
              <a:ext uri="{FF2B5EF4-FFF2-40B4-BE49-F238E27FC236}">
                <a16:creationId xmlns:a16="http://schemas.microsoft.com/office/drawing/2014/main" id="{C7EFF96B-DF9D-4703-9CC1-6C0ADCA75694}"/>
              </a:ext>
            </a:extLst>
          </p:cNvPr>
          <p:cNvSpPr/>
          <p:nvPr/>
        </p:nvSpPr>
        <p:spPr>
          <a:xfrm>
            <a:off x="2701423" y="2889803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ko-KR" altLang="en-US" sz="800" dirty="0"/>
              <a:t>가입</a:t>
            </a:r>
            <a:endParaRPr lang="en-US" altLang="ko-KR" sz="800" dirty="0"/>
          </a:p>
        </p:txBody>
      </p:sp>
      <p:sp>
        <p:nvSpPr>
          <p:cNvPr id="469" name="다이아몬드 468">
            <a:extLst>
              <a:ext uri="{FF2B5EF4-FFF2-40B4-BE49-F238E27FC236}">
                <a16:creationId xmlns:a16="http://schemas.microsoft.com/office/drawing/2014/main" id="{000F1863-4900-41E7-B8B2-1F04B97471C9}"/>
              </a:ext>
            </a:extLst>
          </p:cNvPr>
          <p:cNvSpPr/>
          <p:nvPr/>
        </p:nvSpPr>
        <p:spPr>
          <a:xfrm>
            <a:off x="9674226" y="2921077"/>
            <a:ext cx="815729" cy="376308"/>
          </a:xfrm>
          <a:prstGeom prst="diamond">
            <a:avLst/>
          </a:prstGeom>
          <a:solidFill>
            <a:srgbClr val="CB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담당</a:t>
            </a:r>
          </a:p>
        </p:txBody>
      </p:sp>
      <p:cxnSp>
        <p:nvCxnSpPr>
          <p:cNvPr id="470" name="직선 연결선 469">
            <a:extLst>
              <a:ext uri="{FF2B5EF4-FFF2-40B4-BE49-F238E27FC236}">
                <a16:creationId xmlns:a16="http://schemas.microsoft.com/office/drawing/2014/main" id="{9C6C935D-9190-4485-B93B-13F0912F9EF6}"/>
              </a:ext>
            </a:extLst>
          </p:cNvPr>
          <p:cNvCxnSpPr>
            <a:cxnSpLocks/>
            <a:stCxn id="215" idx="0"/>
            <a:endCxn id="469" idx="2"/>
          </p:cNvCxnSpPr>
          <p:nvPr/>
        </p:nvCxnSpPr>
        <p:spPr>
          <a:xfrm flipV="1">
            <a:off x="10082091" y="3297385"/>
            <a:ext cx="0" cy="1411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470">
            <a:extLst>
              <a:ext uri="{FF2B5EF4-FFF2-40B4-BE49-F238E27FC236}">
                <a16:creationId xmlns:a16="http://schemas.microsoft.com/office/drawing/2014/main" id="{2CE62C90-7466-40BD-81AA-6E98FF4E3663}"/>
              </a:ext>
            </a:extLst>
          </p:cNvPr>
          <p:cNvCxnSpPr>
            <a:cxnSpLocks/>
            <a:stCxn id="469" idx="0"/>
            <a:endCxn id="212" idx="2"/>
          </p:cNvCxnSpPr>
          <p:nvPr/>
        </p:nvCxnSpPr>
        <p:spPr>
          <a:xfrm flipV="1">
            <a:off x="10082091" y="2807424"/>
            <a:ext cx="0" cy="1136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1BE4E654-AB41-4478-AC4F-CA71BCDD999D}"/>
              </a:ext>
            </a:extLst>
          </p:cNvPr>
          <p:cNvSpPr txBox="1"/>
          <p:nvPr/>
        </p:nvSpPr>
        <p:spPr>
          <a:xfrm>
            <a:off x="9843003" y="2864930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N</a:t>
            </a:r>
            <a:endParaRPr lang="ko-KR" altLang="en-US" sz="700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87B319A4-9A67-4A96-8DAC-66E6AD99A2F7}"/>
              </a:ext>
            </a:extLst>
          </p:cNvPr>
          <p:cNvSpPr txBox="1"/>
          <p:nvPr/>
        </p:nvSpPr>
        <p:spPr>
          <a:xfrm>
            <a:off x="10147507" y="3275130"/>
            <a:ext cx="52309" cy="101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dirty="0"/>
              <a:t>1</a:t>
            </a:r>
            <a:endParaRPr lang="ko-KR" altLang="en-US" sz="7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8BC6B9-D96D-4D2B-86E4-1753078F054E}"/>
              </a:ext>
            </a:extLst>
          </p:cNvPr>
          <p:cNvGrpSpPr/>
          <p:nvPr/>
        </p:nvGrpSpPr>
        <p:grpSpPr>
          <a:xfrm>
            <a:off x="289364" y="898919"/>
            <a:ext cx="2291735" cy="2542119"/>
            <a:chOff x="289364" y="898919"/>
            <a:chExt cx="2291735" cy="254211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900385BA-F3F1-4FE3-8A78-D441615CFF3F}"/>
                </a:ext>
              </a:extLst>
            </p:cNvPr>
            <p:cNvSpPr/>
            <p:nvPr/>
          </p:nvSpPr>
          <p:spPr>
            <a:xfrm>
              <a:off x="1710181" y="2231445"/>
              <a:ext cx="870918" cy="376309"/>
            </a:xfrm>
            <a:prstGeom prst="rect">
              <a:avLst/>
            </a:prstGeom>
            <a:solidFill>
              <a:srgbClr val="9D9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50" dirty="0"/>
                <a:t>신청자</a:t>
              </a: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77E00000-E0F7-48C8-8AB0-72C2AE19F13F}"/>
                </a:ext>
              </a:extLst>
            </p:cNvPr>
            <p:cNvSpPr/>
            <p:nvPr/>
          </p:nvSpPr>
          <p:spPr>
            <a:xfrm>
              <a:off x="317098" y="2024353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가입 날짜</a:t>
              </a:r>
            </a:p>
          </p:txBody>
        </p: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6A48F758-CA41-426B-9593-0D2762DBDE92}"/>
                </a:ext>
              </a:extLst>
            </p:cNvPr>
            <p:cNvCxnSpPr>
              <a:cxnSpLocks/>
              <a:stCxn id="271" idx="5"/>
              <a:endCxn id="206" idx="1"/>
            </p:cNvCxnSpPr>
            <p:nvPr/>
          </p:nvCxnSpPr>
          <p:spPr>
            <a:xfrm>
              <a:off x="777294" y="2216626"/>
              <a:ext cx="932888" cy="20297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53F08E98-F64D-4358-80B1-404CBF90E347}"/>
                </a:ext>
              </a:extLst>
            </p:cNvPr>
            <p:cNvSpPr/>
            <p:nvPr/>
          </p:nvSpPr>
          <p:spPr>
            <a:xfrm>
              <a:off x="432147" y="1600538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DEC0F4BE-4BCA-4650-B843-268363F0917B}"/>
                </a:ext>
              </a:extLst>
            </p:cNvPr>
            <p:cNvCxnSpPr>
              <a:cxnSpLocks/>
              <a:stCxn id="360" idx="5"/>
              <a:endCxn id="206" idx="0"/>
            </p:cNvCxnSpPr>
            <p:nvPr/>
          </p:nvCxnSpPr>
          <p:spPr>
            <a:xfrm>
              <a:off x="892343" y="1792810"/>
              <a:ext cx="1253298" cy="43863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1E674DD8-2C1C-4932-9868-596FAB442F0A}"/>
                </a:ext>
              </a:extLst>
            </p:cNvPr>
            <p:cNvSpPr/>
            <p:nvPr/>
          </p:nvSpPr>
          <p:spPr>
            <a:xfrm>
              <a:off x="686893" y="1246133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직업</a:t>
              </a:r>
            </a:p>
          </p:txBody>
        </p:sp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953A00BA-CBA7-481C-9C00-9851495E2197}"/>
                </a:ext>
              </a:extLst>
            </p:cNvPr>
            <p:cNvCxnSpPr>
              <a:cxnSpLocks/>
              <a:stCxn id="367" idx="5"/>
              <a:endCxn id="206" idx="0"/>
            </p:cNvCxnSpPr>
            <p:nvPr/>
          </p:nvCxnSpPr>
          <p:spPr>
            <a:xfrm>
              <a:off x="1147088" y="1438406"/>
              <a:ext cx="998552" cy="7930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31A38548-F81F-4D50-9516-297A9AD8AC2D}"/>
                </a:ext>
              </a:extLst>
            </p:cNvPr>
            <p:cNvSpPr/>
            <p:nvPr/>
          </p:nvSpPr>
          <p:spPr>
            <a:xfrm>
              <a:off x="289364" y="2477737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u="sng" dirty="0">
                  <a:solidFill>
                    <a:schemeClr val="tx1"/>
                  </a:solidFill>
                </a:rPr>
                <a:t>가입 번호</a:t>
              </a:r>
            </a:p>
          </p:txBody>
        </p: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B575D63A-5312-4027-9D9B-FA0658AEB6C7}"/>
                </a:ext>
              </a:extLst>
            </p:cNvPr>
            <p:cNvCxnSpPr>
              <a:cxnSpLocks/>
              <a:stCxn id="379" idx="6"/>
              <a:endCxn id="206" idx="1"/>
            </p:cNvCxnSpPr>
            <p:nvPr/>
          </p:nvCxnSpPr>
          <p:spPr>
            <a:xfrm flipV="1">
              <a:off x="828516" y="2419600"/>
              <a:ext cx="881665" cy="1707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A1D99412-0341-4D17-825D-E84F46DFDE57}"/>
                </a:ext>
              </a:extLst>
            </p:cNvPr>
            <p:cNvSpPr/>
            <p:nvPr/>
          </p:nvSpPr>
          <p:spPr>
            <a:xfrm>
              <a:off x="317098" y="2852527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가입 경로</a:t>
              </a:r>
            </a:p>
          </p:txBody>
        </p: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2C1FFF8C-66E4-4D9D-82BB-57FDAA83A295}"/>
                </a:ext>
              </a:extLst>
            </p:cNvPr>
            <p:cNvCxnSpPr>
              <a:cxnSpLocks/>
              <a:stCxn id="395" idx="7"/>
              <a:endCxn id="206" idx="1"/>
            </p:cNvCxnSpPr>
            <p:nvPr/>
          </p:nvCxnSpPr>
          <p:spPr>
            <a:xfrm flipV="1">
              <a:off x="777294" y="2419600"/>
              <a:ext cx="932888" cy="46591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A392D3A7-C652-40EC-A12D-2F617F398919}"/>
                </a:ext>
              </a:extLst>
            </p:cNvPr>
            <p:cNvSpPr/>
            <p:nvPr/>
          </p:nvSpPr>
          <p:spPr>
            <a:xfrm>
              <a:off x="1049470" y="996479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전과</a:t>
              </a:r>
            </a:p>
          </p:txBody>
        </p:sp>
        <p:cxnSp>
          <p:nvCxnSpPr>
            <p:cNvPr id="441" name="직선 연결선 440">
              <a:extLst>
                <a:ext uri="{FF2B5EF4-FFF2-40B4-BE49-F238E27FC236}">
                  <a16:creationId xmlns:a16="http://schemas.microsoft.com/office/drawing/2014/main" id="{74E54EEA-0ED5-4A88-88E7-2B99AD999666}"/>
                </a:ext>
              </a:extLst>
            </p:cNvPr>
            <p:cNvCxnSpPr>
              <a:cxnSpLocks/>
              <a:stCxn id="440" idx="5"/>
              <a:endCxn id="206" idx="0"/>
            </p:cNvCxnSpPr>
            <p:nvPr/>
          </p:nvCxnSpPr>
          <p:spPr>
            <a:xfrm>
              <a:off x="1509666" y="1188752"/>
              <a:ext cx="635975" cy="104269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4" name="타원 453">
              <a:extLst>
                <a:ext uri="{FF2B5EF4-FFF2-40B4-BE49-F238E27FC236}">
                  <a16:creationId xmlns:a16="http://schemas.microsoft.com/office/drawing/2014/main" id="{8C6A62EB-50EF-457E-A9DD-60C638DFEAD2}"/>
                </a:ext>
              </a:extLst>
            </p:cNvPr>
            <p:cNvSpPr/>
            <p:nvPr/>
          </p:nvSpPr>
          <p:spPr>
            <a:xfrm>
              <a:off x="1678704" y="898919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나이</a:t>
              </a:r>
            </a:p>
          </p:txBody>
        </p:sp>
        <p:cxnSp>
          <p:nvCxnSpPr>
            <p:cNvPr id="455" name="직선 연결선 454">
              <a:extLst>
                <a:ext uri="{FF2B5EF4-FFF2-40B4-BE49-F238E27FC236}">
                  <a16:creationId xmlns:a16="http://schemas.microsoft.com/office/drawing/2014/main" id="{FD27625E-CCBE-4FCA-BB5D-90299195192F}"/>
                </a:ext>
              </a:extLst>
            </p:cNvPr>
            <p:cNvCxnSpPr>
              <a:cxnSpLocks/>
              <a:stCxn id="454" idx="4"/>
              <a:endCxn id="206" idx="0"/>
            </p:cNvCxnSpPr>
            <p:nvPr/>
          </p:nvCxnSpPr>
          <p:spPr>
            <a:xfrm>
              <a:off x="1948280" y="1124181"/>
              <a:ext cx="197361" cy="110726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5E657C9A-C778-4D1A-92AC-BB68C6DCFC74}"/>
                </a:ext>
              </a:extLst>
            </p:cNvPr>
            <p:cNvSpPr/>
            <p:nvPr/>
          </p:nvSpPr>
          <p:spPr>
            <a:xfrm>
              <a:off x="489193" y="3215776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성별</a:t>
              </a:r>
            </a:p>
          </p:txBody>
        </p: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C5A6CB1B-119A-48E9-999F-699B2C1A4C07}"/>
                </a:ext>
              </a:extLst>
            </p:cNvPr>
            <p:cNvCxnSpPr>
              <a:cxnSpLocks/>
              <a:stCxn id="474" idx="0"/>
              <a:endCxn id="206" idx="1"/>
            </p:cNvCxnSpPr>
            <p:nvPr/>
          </p:nvCxnSpPr>
          <p:spPr>
            <a:xfrm flipV="1">
              <a:off x="758769" y="2419600"/>
              <a:ext cx="951413" cy="79617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672A9D-4262-4F4C-B9DE-3F65F66F7C62}"/>
              </a:ext>
            </a:extLst>
          </p:cNvPr>
          <p:cNvGrpSpPr/>
          <p:nvPr/>
        </p:nvGrpSpPr>
        <p:grpSpPr>
          <a:xfrm>
            <a:off x="6043354" y="5666102"/>
            <a:ext cx="1339277" cy="483874"/>
            <a:chOff x="4847281" y="6279897"/>
            <a:chExt cx="1339277" cy="483874"/>
          </a:xfrm>
        </p:grpSpPr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7B1261A2-F602-43F3-8F5B-8CEEB5EA6C27}"/>
                </a:ext>
              </a:extLst>
            </p:cNvPr>
            <p:cNvSpPr/>
            <p:nvPr/>
          </p:nvSpPr>
          <p:spPr>
            <a:xfrm>
              <a:off x="5647406" y="6538509"/>
              <a:ext cx="539152" cy="22526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ko-KR" altLang="en-US" sz="600" u="sng" dirty="0">
                  <a:solidFill>
                    <a:schemeClr val="tx1"/>
                  </a:solidFill>
                </a:rPr>
                <a:t>직업</a:t>
              </a:r>
            </a:p>
          </p:txBody>
        </p: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B2EC9CC1-4150-4ABE-B3A4-FFB8B68242A8}"/>
                </a:ext>
              </a:extLst>
            </p:cNvPr>
            <p:cNvCxnSpPr>
              <a:cxnSpLocks/>
              <a:stCxn id="228" idx="0"/>
              <a:endCxn id="205" idx="2"/>
            </p:cNvCxnSpPr>
            <p:nvPr/>
          </p:nvCxnSpPr>
          <p:spPr>
            <a:xfrm flipH="1" flipV="1">
              <a:off x="4847281" y="6279897"/>
              <a:ext cx="1069701" cy="25861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0379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2668</TotalTime>
  <Words>2085</Words>
  <Application>Microsoft Office PowerPoint</Application>
  <PresentationFormat>와이드스크린</PresentationFormat>
  <Paragraphs>589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a엄마의편지B</vt:lpstr>
      <vt:lpstr>a펜고딕L</vt:lpstr>
      <vt:lpstr>Wingdings</vt:lpstr>
      <vt:lpstr>맑은 고딕</vt:lpstr>
      <vt:lpstr>Arial</vt:lpstr>
      <vt:lpstr>a펜고딕B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지예 배</dc:creator>
  <cp:lastModifiedBy>원준 탁</cp:lastModifiedBy>
  <cp:revision>113</cp:revision>
  <dcterms:created xsi:type="dcterms:W3CDTF">2018-11-28T01:09:16Z</dcterms:created>
  <dcterms:modified xsi:type="dcterms:W3CDTF">2019-06-25T15:21:15Z</dcterms:modified>
</cp:coreProperties>
</file>